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6" r:id="rId1"/>
    <p:sldMasterId id="2147483727" r:id="rId2"/>
    <p:sldMasterId id="2147483728" r:id="rId3"/>
    <p:sldMasterId id="2147483729" r:id="rId4"/>
    <p:sldMasterId id="2147483730" r:id="rId5"/>
  </p:sldMasterIdLst>
  <p:notesMasterIdLst>
    <p:notesMasterId r:id="rId9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x="10972800" cy="6172200"/>
  <p:notesSz cx="7010400" cy="9296400"/>
  <p:embeddedFontLs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Century Gothic" panose="020B0502020202020204" pitchFamily="34" charset="0"/>
      <p:regular r:id="rId97"/>
      <p:bold r:id="rId98"/>
      <p:italic r:id="rId99"/>
      <p:boldItalic r:id="rId100"/>
    </p:embeddedFont>
    <p:embeddedFont>
      <p:font typeface="Comfortaa" pitchFamily="2" charset="0"/>
      <p:regular r:id="rId101"/>
      <p:bold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  <p:embeddedFont>
      <p:font typeface="Lucida Sans" panose="020B0602030504020204" pitchFamily="34" charset="77"/>
      <p:regular r:id="rId107"/>
      <p:bold r:id="rId108"/>
      <p:italic r:id="rId109"/>
      <p:boldItalic r:id="rId110"/>
    </p:embeddedFont>
    <p:embeddedFont>
      <p:font typeface="News Cycle" panose="02000503000000000000" pitchFamily="2" charset="2"/>
      <p:regular r:id="rId111"/>
      <p:bold r:id="rId112"/>
    </p:embeddedFont>
    <p:embeddedFont>
      <p:font typeface="Trebuchet MS" panose="020B0703020202090204" pitchFamily="34" charset="0"/>
      <p:regular r:id="rId113"/>
      <p:bold r:id="rId114"/>
      <p:italic r:id="rId115"/>
      <p:bold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E9F4CE-20C8-46AE-9679-B364D0B09EE8}">
  <a:tblStyle styleId="{9AE9F4CE-20C8-46AE-9679-B364D0B09E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477171-52DA-49B5-8C24-259420A4DA0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A39E06-C9DC-49DE-A547-EB71F6375FB1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EC"/>
          </a:solidFill>
        </a:fill>
      </a:tcStyle>
    </a:wholeTbl>
    <a:band1H>
      <a:tcTxStyle/>
      <a:tcStyle>
        <a:tcBdr/>
        <a:fill>
          <a:solidFill>
            <a:srgbClr val="D1CA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CA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A08D5E6-CB29-422A-BA0A-327232427026}" styleName="Table_3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EC"/>
          </a:solidFill>
        </a:fill>
      </a:tcStyle>
    </a:wholeTbl>
    <a:band1H>
      <a:tcTxStyle b="off" i="off"/>
      <a:tcStyle>
        <a:tcBdr/>
        <a:fill>
          <a:solidFill>
            <a:srgbClr val="D1CAD8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1CAD8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34" d="100"/>
          <a:sy n="134" d="100"/>
        </p:scale>
        <p:origin x="776" y="192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presProps" Target="presProp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font" Target="fonts/font20.fntdata"/><Relationship Id="rId16" Type="http://schemas.openxmlformats.org/officeDocument/2006/relationships/slide" Target="slides/slide11.xml"/><Relationship Id="rId107" Type="http://schemas.openxmlformats.org/officeDocument/2006/relationships/font" Target="fonts/font15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font" Target="fonts/font3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21.fntdata"/><Relationship Id="rId118" Type="http://schemas.openxmlformats.org/officeDocument/2006/relationships/viewProps" Target="viewProp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11.fntdata"/><Relationship Id="rId108" Type="http://schemas.openxmlformats.org/officeDocument/2006/relationships/font" Target="fonts/font16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22.fntdata"/><Relationship Id="rId119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17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120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18.fntdata"/><Relationship Id="rId115" Type="http://schemas.openxmlformats.org/officeDocument/2006/relationships/font" Target="fonts/font23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24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font" Target="fonts/font19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s.ai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rapidsai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gbm-bench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https://rapids.ai/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https://github.com/rapidsai</a:t>
            </a:r>
            <a:endParaRPr/>
          </a:p>
        </p:txBody>
      </p:sp>
      <p:sp>
        <p:nvSpPr>
          <p:cNvPr id="337" name="Google Shape;337;p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d47946af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d47946afa_1_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5d47946afa_1_1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d47946afa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5d47946afa_2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5d47946afa_2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d47946af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d47946afa_1_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5d47946afa_1_1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d47946afa_15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5d47946afa_15_16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5d47946afa_15_16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0d5c54a49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60d5c54a49_7_1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1" name="Google Shape;701;g60d5c54a49_7_1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16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47946afa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5d47946afa_1_17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0" name="Google Shape;720;g5d47946afa_1_17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17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b6bd23c43_1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g7b6bd23c43_13_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0" name="Google Shape;730;g7b6bd23c43_13_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d47946afa_1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g5d47946afa_12_8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9" name="Google Shape;739;g5d47946afa_12_84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d47946af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5d47946afa_4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5d47946afa_4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d47946af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g5d47946afa_1_7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Google Shape;759;g5d47946afa_1_7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20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d47946afa_15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g5d47946afa_15_1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g5d47946afa_15_14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64b82f5a28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64b82f5a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d47946afa_15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5d47946afa_15_20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4" name="Google Shape;844;g5d47946afa_15_204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d47946afa_15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6" name="Google Shape;856;g5d47946afa_15_21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7" name="Google Shape;857;g5d47946afa_15_216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26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5fd395d26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g5fd395d261_0_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9" name="Google Shape;869;g5fd395d261_0_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28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0d5c54a49_7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3" name="Google Shape;903;g60d5c54a49_7_9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4" name="Google Shape;904;g60d5c54a49_7_9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d47946afa_1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5d47946afa_14_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g5d47946afa_14_6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d47946afa_15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g5d47946afa_15_19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TSVD – truncated Singular Value Decomposition</a:t>
            </a:r>
            <a:br>
              <a:rPr lang="en-US"/>
            </a:br>
            <a:r>
              <a:rPr lang="en-US"/>
              <a:t>DBSCAN - </a:t>
            </a:r>
            <a:r>
              <a:rPr lang="en-US" sz="11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Density-Based Spatial Clustering of Applications with Noise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5d47946afa_15_19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2" name="Google Shape;932;p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2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6f6b21fc16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g6f6b21fc16_1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g6f6b21fc16_10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2" name="Google Shape;972;p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2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7" name="Google Shape;997;p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2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d47946afa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9" name="Google Shape;1009;g5d47946afa_1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010" name="Google Shape;1010;g5d47946afa_1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d47946afa_1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7" name="Google Shape;1017;g5d47946afa_12_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018" name="Google Shape;1018;g5d47946afa_12_2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5d47946afa_11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5" name="Google Shape;1025;g5d47946afa_11_89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g5d47946afa_11_89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7" name="Google Shape;1037;p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2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d47946afa_26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5d47946afa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p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9" name="Google Shape;1079;p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iterations through our preprocessing, exploration, and training cycle could even take weeks! I’ve been on projects solving complex problems where months would pass before any valuable insight is gained- attributed almost entirely to computation time!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3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8" name="Google Shape;1118;p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C++ Algorithms side, you'll find full machine learning algorithms such as classification &amp; regression, statistical inference, clustering, dimensionality reduction, timeseries forecasting, &amp; recommendations. We'll have cross validation very soon and much more. </a:t>
            </a:r>
            <a:endParaRPr/>
          </a:p>
        </p:txBody>
      </p:sp>
      <p:sp>
        <p:nvSpPr>
          <p:cNvPr id="1119" name="Google Shape;1119;p3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44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d47946afa_1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0" name="Google Shape;1140;g5d47946afa_11_4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41" name="Google Shape;1141;g5d47946afa_11_4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5d47946afa_1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2" name="Google Shape;1152;g5d47946afa_11_5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53" name="Google Shape;1153;g5d47946afa_11_5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d47946afa_1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g5d47946afa_12_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165" name="Google Shape;1165;g5d47946afa_12_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60f8b3446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60f8b3446a_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DGX-1, 2x E5-2698 v4 @ 2.20GHz, V100-32GB, using FIL BATCH_REORG algo, 1000 trees, max_depth=10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Trained in XGBoost using data from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https://github.com/NVIDIA/gbm-bench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Release 0.9</a:t>
            </a:r>
            <a:endParaRPr/>
          </a:p>
        </p:txBody>
      </p:sp>
      <p:sp>
        <p:nvSpPr>
          <p:cNvPr id="1174" name="Google Shape;1174;g60f8b3446a_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5d47946afa_12_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186" name="Google Shape;1186;g5d47946afa_1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d25e3287_4_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5dd25e3287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d47946afa_11_38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193" name="Google Shape;1193;g5d47946afa_1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4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5d47946afa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5" name="Google Shape;1205;g5d47946afa_2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g5d47946afa_20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60d5c54a49_7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1" name="Google Shape;1231;g60d5c54a49_7_17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2" name="Google Shape;1232;g60d5c54a49_7_17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5d47946afa_20_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g5d47946afa_2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5d47946afa_2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0" name="Google Shape;1270;g5d47946afa_20_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g5d47946afa_20_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7b6bd23c43_19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g7b6bd23c43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60d5c54a49_7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g60d5c54a49_7_2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0" name="Google Shape;1310;g60d5c54a49_7_2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5d47946afa_20_1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318" name="Google Shape;1318;g5d47946afa_2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47946afa_11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5d47946afa_11_6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others were discovering this as each system had its own way of handling data.  You could use up to 80% of your compute in just copy and conversion</a:t>
            </a:r>
            <a:endParaRPr/>
          </a:p>
        </p:txBody>
      </p:sp>
      <p:sp>
        <p:nvSpPr>
          <p:cNvPr id="472" name="Google Shape;472;g5d47946afa_11_68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d47946afa_20_1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325" name="Google Shape;1325;g5d47946afa_2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6f6b21fc16_7_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g6f6b21fc16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f6b21fc16_7_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g6f6b21fc16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f6b21fc16_7_2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g6f6b21fc16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6f6b21fc16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6f6b21fc16_7_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g6f6b21fc16_7_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6f6b21fc16_7_4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g6f6b21fc16_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5d47946afa_11_105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g5d47946afa_11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dd25e3287_4_3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387" name="Google Shape;1387;g5dd25e3287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5d47946afa_15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3" name="Google Shape;1393;g5d47946afa_15_2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g5d47946afa_15_24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64fd139aa1_9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g64fd139aa1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d47946afa_1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5d47946afa_12_4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g5d47946afa_12_4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7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64fd139aa1_9_12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g64fd139aa1_9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64b82f5a2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64b82f5a28_0_16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g64b82f5a28_0_16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4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60d5c54a49_7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60d5c54a49_7_3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g60d5c54a49_7_32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60d5c54a49_7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60d5c54a49_7_3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g60d5c54a49_7_32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60d5c54a49_7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60d5c54a49_7_34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g60d5c54a49_7_34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60d5c54a49_7_34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g60d5c54a49_7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60d5c54a49_7_3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g60d5c54a49_7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60d5c54a49_7_36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g60d5c54a49_7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60d5c54a49_7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60d5c54a49_7_3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60d5c54a49_7_33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f6b21fc16_4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6f6b21fc1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60d5c54a49_7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60d5c54a49_7_37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g60d5c54a49_7_37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5dd25e3287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5dd25e3287_4_4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g5dd25e3287_4_4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5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5" name="Google Shape;1595;p5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6" name="Google Shape;1596;p5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84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5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2" name="Google Shape;1632;p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3" name="Google Shape;1633;p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d47946afa_33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5d47946afa_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2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6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0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4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43" name="Google Shape;14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4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5" name="Google Shape;155;p3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0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7" name="Google Shape;167;p4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8" name="Google Shape;168;p40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1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2" name="Google Shape;172;p41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3" name="Google Shape;173;p41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42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42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1" cy="78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4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6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05" name="Google Shape;2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0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4" name="Google Shape;224;p5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6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9" name="Google Shape;229;p5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0" name="Google Shape;230;p56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4" name="Google Shape;234;p57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5" name="Google Shape;235;p57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8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58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58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0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60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2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92083" y="588993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1">
  <p:cSld name="1_Title, Subtitle, and Conten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259" name="Google Shape;259;p6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 1">
  <p:cSld name="1_BULLET_ICON_Title, Subtitle, and Conten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6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263" name="Google Shape;263;p6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7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72" name="Google Shape;272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7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6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7" name="Google Shape;277;p6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9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7" name="Google Shape;287;p7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1" name="Google Shape;291;p7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2" name="Google Shape;292;p72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73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6" name="Google Shape;296;p7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7" name="Google Shape;297;p73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4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74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1" name="Google Shape;301;p74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2" name="Google Shape;302;p74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1" y="5829880"/>
            <a:ext cx="10972800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5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75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75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7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77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1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1">
  <p:cSld name="1_Title, Subtitle, and Conten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 1">
  <p:cSld name="1_BULLET_ICON_Title, Subtitle, and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8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33" name="Google Shape;333;p8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0" y="5699915"/>
            <a:ext cx="10972800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6351" y="5602147"/>
            <a:ext cx="10972799" cy="570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0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6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10148713" y="5960757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3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9" name="Google Shape;139;p33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49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1" name="Google Shape;201;p49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6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66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8" name="Google Shape;268;p66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ail.incubator.apache.org/blog/2018/08/sql-p1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sk.org/2019/06/27/single-gpu-cupy-benchmark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84.png"/><Relationship Id="rId4" Type="http://schemas.openxmlformats.org/officeDocument/2006/relationships/hyperlink" Target="https://towardsdatascience.com/python-pandas-at-extreme-performance-912912b1047c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pidsai/notebooks-extended#getting-started-notebooks" TargetMode="External"/><Relationship Id="rId13" Type="http://schemas.openxmlformats.org/officeDocument/2006/relationships/hyperlink" Target="https://stackoverflow.com/tags/rapids" TargetMode="External"/><Relationship Id="rId3" Type="http://schemas.openxmlformats.org/officeDocument/2006/relationships/hyperlink" Target="https://rapids.ai/start.html" TargetMode="External"/><Relationship Id="rId7" Type="http://schemas.openxmlformats.org/officeDocument/2006/relationships/hyperlink" Target="https://github.com/rapidsai" TargetMode="External"/><Relationship Id="rId12" Type="http://schemas.openxmlformats.org/officeDocument/2006/relationships/hyperlink" Target="https://twitter.com/rapidsai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medium.com/rapids-ai" TargetMode="External"/><Relationship Id="rId11" Type="http://schemas.openxmlformats.org/officeDocument/2006/relationships/hyperlink" Target="https://github.com/rapidsai/rapidsai-staging/issues/RAPIDSai@googlegroups.com" TargetMode="External"/><Relationship Id="rId5" Type="http://schemas.openxmlformats.org/officeDocument/2006/relationships/hyperlink" Target="https://www.youtube.com/channel/UCsoi4wfweA3I5FsPgyQnnqw?view_as=subscriber" TargetMode="External"/><Relationship Id="rId10" Type="http://schemas.openxmlformats.org/officeDocument/2006/relationships/hyperlink" Target="https://join.slack.com/t/rapids-goai/shared_invite/enQtMjE0Njg5NDQ1MDQxLTViZWFiYTY5MDA4NWY3OWViODg0YWM1MGQ1NzgzNTQwOWI1YjE3NGFlOTVhYjQzYWQ4YjI4NzljYzhiOGZmMGM" TargetMode="External"/><Relationship Id="rId4" Type="http://schemas.openxmlformats.org/officeDocument/2006/relationships/hyperlink" Target="https://colab.research.google.com/drive/1XTKHiIcvyL5nuldx0HSL_dUa8yopzy_Y#forceEdit=true&amp;offline=true&amp;sandboxMode=true" TargetMode="External"/><Relationship Id="rId9" Type="http://schemas.openxmlformats.org/officeDocument/2006/relationships/hyperlink" Target="https://github.com/rapidsai/notebooks-extended#intermediate-notebooks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medium.com/rapids-ai" TargetMode="External"/><Relationship Id="rId5" Type="http://schemas.openxmlformats.org/officeDocument/2006/relationships/hyperlink" Target="https://github.com/rapidsai" TargetMode="Externa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hyperlink" Target="https://ngc.nvidia.com/registry/nvidia-rapidsai-rapidsai" TargetMode="External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hyperlink" Target="https://rapids.ai/documentation.html" TargetMode="External"/><Relationship Id="rId5" Type="http://schemas.openxmlformats.org/officeDocument/2006/relationships/image" Target="../media/image107.png"/><Relationship Id="rId10" Type="http://schemas.openxmlformats.org/officeDocument/2006/relationships/hyperlink" Target="https://anaconda.org/rapidsai/" TargetMode="External"/><Relationship Id="rId4" Type="http://schemas.openxmlformats.org/officeDocument/2006/relationships/hyperlink" Target="https://hub.docker.com/r/rapidsai/rapidsai/" TargetMode="External"/><Relationship Id="rId9" Type="http://schemas.openxmlformats.org/officeDocument/2006/relationships/hyperlink" Target="https://github.com/rapidsai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4"/>
          <p:cNvSpPr txBox="1">
            <a:spLocks noGrp="1"/>
          </p:cNvSpPr>
          <p:nvPr>
            <p:ph type="subTitle" idx="1"/>
          </p:nvPr>
        </p:nvSpPr>
        <p:spPr>
          <a:xfrm>
            <a:off x="723337" y="5036368"/>
            <a:ext cx="95261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Joshua Patterson – Director, RAPIDS Engineering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endParaRPr/>
          </a:p>
        </p:txBody>
      </p:sp>
      <p:sp>
        <p:nvSpPr>
          <p:cNvPr id="340" name="Google Shape;340;p84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The Platform Inside and Out</a:t>
            </a:r>
            <a:br>
              <a:rPr lang="en-US" dirty="0"/>
            </a:br>
            <a:r>
              <a:rPr lang="en-US" dirty="0"/>
              <a:t>Release 0.11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3"/>
          <p:cNvSpPr txBox="1">
            <a:spLocks noGrp="1"/>
          </p:cNvSpPr>
          <p:nvPr>
            <p:ph type="title"/>
          </p:nvPr>
        </p:nvSpPr>
        <p:spPr>
          <a:xfrm>
            <a:off x="499948" y="522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Speed, UX, and Iteration</a:t>
            </a:r>
            <a:endParaRPr/>
          </a:p>
        </p:txBody>
      </p:sp>
      <p:sp>
        <p:nvSpPr>
          <p:cNvPr id="604" name="Google Shape;604;p93"/>
          <p:cNvSpPr txBox="1"/>
          <p:nvPr/>
        </p:nvSpPr>
        <p:spPr>
          <a:xfrm>
            <a:off x="499950" y="1113427"/>
            <a:ext cx="99762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 Way to Win at Data Science</a:t>
            </a:r>
            <a:endParaRPr sz="2000"/>
          </a:p>
        </p:txBody>
      </p:sp>
      <p:pic>
        <p:nvPicPr>
          <p:cNvPr id="605" name="Google Shape;60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00" y="1708799"/>
            <a:ext cx="2604162" cy="3599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6" name="Google Shape;606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8637" y="1708800"/>
            <a:ext cx="3338775" cy="376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7" name="Google Shape;607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6052" y="5244535"/>
            <a:ext cx="1360525" cy="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2186" y="1708796"/>
            <a:ext cx="3377040" cy="333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Core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21" name="Google Shape;621;p9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22" name="Google Shape;622;p9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CPU Memory</a:t>
            </a:r>
            <a:endParaRPr/>
          </a:p>
        </p:txBody>
      </p:sp>
      <p:sp>
        <p:nvSpPr>
          <p:cNvPr id="623" name="Google Shape;623;p9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24" name="Google Shape;624;p9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25" name="Google Shape;625;p9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26" name="Google Shape;626;p95"/>
          <p:cNvCxnSpPr>
            <a:endCxn id="625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7" name="Google Shape;627;p95"/>
          <p:cNvCxnSpPr>
            <a:endCxn id="624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8" name="Google Shape;628;p9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29" name="Google Shape;629;p9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NetworkX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30" name="Google Shape;630;p9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31" name="Google Shape;631;p9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Matplotlib/Plotly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32" name="Google Shape;632;p9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3" name="Google Shape;633;p9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4" name="Google Shape;634;p9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5" name="Google Shape;635;p9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6" name="Google Shape;636;p9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Data Science Ecosystem</a:t>
            </a:r>
            <a:endParaRPr/>
          </a:p>
        </p:txBody>
      </p:sp>
      <p:sp>
        <p:nvSpPr>
          <p:cNvPr id="637" name="Google Shape;637;p9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 Python APIs</a:t>
            </a:r>
            <a:endParaRPr/>
          </a:p>
        </p:txBody>
      </p:sp>
      <p:sp>
        <p:nvSpPr>
          <p:cNvPr id="638" name="Google Shape;638;p95"/>
          <p:cNvSpPr/>
          <p:nvPr/>
        </p:nvSpPr>
        <p:spPr>
          <a:xfrm>
            <a:off x="654628" y="2865700"/>
            <a:ext cx="37437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39" name="Google Shape;639;p9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6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46" name="Google Shape;646;p96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47" name="Google Shape;647;p96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48" name="Google Shape;648;p96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49" name="Google Shape;649;p96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50" name="Google Shape;650;p96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51" name="Google Shape;651;p96"/>
          <p:cNvCxnSpPr>
            <a:endCxn id="650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2" name="Google Shape;652;p96"/>
          <p:cNvCxnSpPr>
            <a:endCxn id="649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3" name="Google Shape;653;p96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54" name="Google Shape;654;p96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55" name="Google Shape;655;p96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56" name="Google Shape;656;p96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57" name="Google Shape;657;p96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8" name="Google Shape;658;p96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9" name="Google Shape;659;p96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0" name="Google Shape;660;p96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61" name="Google Shape;661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63" name="Google Shape;663;p96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664" name="Google Shape;664;p96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65" name="Google Shape;665;p96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78" name="Google Shape;678;p98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79" name="Google Shape;679;p98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80" name="Google Shape;680;p98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81" name="Google Shape;681;p98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82" name="Google Shape;682;p98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83" name="Google Shape;683;p98"/>
          <p:cNvCxnSpPr>
            <a:endCxn id="682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4" name="Google Shape;684;p98"/>
          <p:cNvCxnSpPr>
            <a:endCxn id="681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5" name="Google Shape;685;p98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86" name="Google Shape;686;p98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87" name="Google Shape;687;p98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88" name="Google Shape;688;p98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89" name="Google Shape;689;p98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0" name="Google Shape;690;p98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1" name="Google Shape;691;p98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2" name="Google Shape;692;p98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93" name="Google Shape;693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98"/>
          <p:cNvSpPr txBox="1">
            <a:spLocks noGrp="1"/>
          </p:cNvSpPr>
          <p:nvPr>
            <p:ph type="title"/>
          </p:nvPr>
        </p:nvSpPr>
        <p:spPr>
          <a:xfrm>
            <a:off x="498348" y="677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95" name="Google Shape;695;p98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Scaling RAPIDS with Dask</a:t>
            </a:r>
            <a:endParaRPr sz="2000"/>
          </a:p>
        </p:txBody>
      </p:sp>
      <p:sp>
        <p:nvSpPr>
          <p:cNvPr id="696" name="Google Shape;696;p98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97" name="Google Shape;697;p98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Dask?</a:t>
            </a:r>
            <a:endParaRPr/>
          </a:p>
        </p:txBody>
      </p:sp>
      <p:pic>
        <p:nvPicPr>
          <p:cNvPr id="704" name="Google Shape;704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74" y="2678430"/>
            <a:ext cx="2163807" cy="2163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99"/>
          <p:cNvGrpSpPr/>
          <p:nvPr/>
        </p:nvGrpSpPr>
        <p:grpSpPr>
          <a:xfrm>
            <a:off x="2865105" y="1421580"/>
            <a:ext cx="5242680" cy="1489004"/>
            <a:chOff x="341376" y="802826"/>
            <a:chExt cx="4777800" cy="2284800"/>
          </a:xfrm>
        </p:grpSpPr>
        <p:sp>
          <p:nvSpPr>
            <p:cNvPr id="706" name="Google Shape;706;p99"/>
            <p:cNvSpPr/>
            <p:nvPr/>
          </p:nvSpPr>
          <p:spPr>
            <a:xfrm>
              <a:off x="341376" y="1328426"/>
              <a:ext cx="4777800" cy="17592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Migration: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Built on top of NumPy, Pandas Scikit-Learn, etc.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Training: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APIs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Trusted: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developer community</a:t>
              </a:r>
              <a:endParaRPr sz="1600" b="0" i="0" u="none" strike="noStrike" cap="none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7" name="Google Shape;707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PyData Native</a:t>
              </a:r>
              <a:endParaRPr/>
            </a:p>
          </p:txBody>
        </p:sp>
      </p:grpSp>
      <p:grpSp>
        <p:nvGrpSpPr>
          <p:cNvPr id="708" name="Google Shape;708;p99"/>
          <p:cNvGrpSpPr/>
          <p:nvPr/>
        </p:nvGrpSpPr>
        <p:grpSpPr>
          <a:xfrm>
            <a:off x="6742596" y="3312632"/>
            <a:ext cx="4020523" cy="1274545"/>
            <a:chOff x="341376" y="802827"/>
            <a:chExt cx="4777805" cy="1955724"/>
          </a:xfrm>
        </p:grpSpPr>
        <p:sp>
          <p:nvSpPr>
            <p:cNvPr id="709" name="Google Shape;709;p99"/>
            <p:cNvSpPr/>
            <p:nvPr/>
          </p:nvSpPr>
          <p:spPr>
            <a:xfrm>
              <a:off x="341381" y="1328451"/>
              <a:ext cx="4777800" cy="14301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to install and use on a laptop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Scales out to thousand-node clusters</a:t>
              </a:r>
              <a:endParaRPr/>
            </a:p>
          </p:txBody>
        </p:sp>
        <p:sp>
          <p:nvSpPr>
            <p:cNvPr id="710" name="Google Shape;710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Scalability</a:t>
              </a:r>
              <a:endParaRPr/>
            </a:p>
          </p:txBody>
        </p:sp>
      </p:grpSp>
      <p:grpSp>
        <p:nvGrpSpPr>
          <p:cNvPr id="711" name="Google Shape;711;p99"/>
          <p:cNvGrpSpPr/>
          <p:nvPr/>
        </p:nvGrpSpPr>
        <p:grpSpPr>
          <a:xfrm>
            <a:off x="3214995" y="4839472"/>
            <a:ext cx="4542732" cy="931996"/>
            <a:chOff x="341376" y="802826"/>
            <a:chExt cx="4777800" cy="1430100"/>
          </a:xfrm>
        </p:grpSpPr>
        <p:sp>
          <p:nvSpPr>
            <p:cNvPr id="712" name="Google Shape;712;p99"/>
            <p:cNvSpPr/>
            <p:nvPr/>
          </p:nvSpPr>
          <p:spPr>
            <a:xfrm>
              <a:off x="341376" y="1328426"/>
              <a:ext cx="4777800" cy="9045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Most common parallelism framework today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in the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PyData and SciPy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community</a:t>
              </a:r>
              <a:endParaRPr/>
            </a:p>
          </p:txBody>
        </p:sp>
        <p:sp>
          <p:nvSpPr>
            <p:cNvPr id="713" name="Google Shape;713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Popular</a:t>
              </a:r>
              <a:endParaRPr/>
            </a:p>
          </p:txBody>
        </p:sp>
      </p:grpSp>
      <p:grpSp>
        <p:nvGrpSpPr>
          <p:cNvPr id="714" name="Google Shape;714;p99"/>
          <p:cNvGrpSpPr/>
          <p:nvPr/>
        </p:nvGrpSpPr>
        <p:grpSpPr>
          <a:xfrm>
            <a:off x="836318" y="3330922"/>
            <a:ext cx="3325349" cy="1274725"/>
            <a:chOff x="341376" y="802827"/>
            <a:chExt cx="4777800" cy="1955999"/>
          </a:xfrm>
        </p:grpSpPr>
        <p:sp>
          <p:nvSpPr>
            <p:cNvPr id="715" name="Google Shape;715;p99"/>
            <p:cNvSpPr/>
            <p:nvPr/>
          </p:nvSpPr>
          <p:spPr>
            <a:xfrm>
              <a:off x="341376" y="1328426"/>
              <a:ext cx="4777800" cy="14304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HPC: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SLURM, PBS, LSF, SGE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Kubernetes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Hadoop/Spark: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Yarn</a:t>
              </a:r>
              <a:endParaRPr/>
            </a:p>
          </p:txBody>
        </p:sp>
        <p:sp>
          <p:nvSpPr>
            <p:cNvPr id="716" name="Google Shape;716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Deployable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Why OpenUCX?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23" name="Google Shape;723;p100"/>
          <p:cNvSpPr txBox="1"/>
          <p:nvPr/>
        </p:nvSpPr>
        <p:spPr>
          <a:xfrm>
            <a:off x="498348" y="2230904"/>
            <a:ext cx="6160500" cy="3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TCP sockets are slow!</a:t>
            </a:r>
            <a:endParaRPr/>
          </a:p>
          <a:p>
            <a:pPr marL="257175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UCX provides uniform access to transports (TCP, InfiniBand, shared memory, NVLink)</a:t>
            </a:r>
            <a:b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Alpha </a:t>
            </a: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bindings for UCX (ucx-py)</a:t>
            </a:r>
            <a:br>
              <a:rPr lang="en-US" sz="1800">
                <a:solidFill>
                  <a:srgbClr val="73B9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 i="0" u="none" strike="noStrike" cap="none">
              <a:solidFill>
                <a:srgbClr val="73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Will provide best communication performance, to Dask 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</a:t>
            </a: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available hardware on nodes/cluster</a:t>
            </a:r>
            <a:endParaRPr/>
          </a:p>
        </p:txBody>
      </p:sp>
      <p:pic>
        <p:nvPicPr>
          <p:cNvPr id="724" name="Google Shape;72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8471" y="2033782"/>
            <a:ext cx="2732031" cy="274084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0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Bringing hardware accelerated communications to Dask</a:t>
            </a:r>
            <a:endParaRPr sz="2000"/>
          </a:p>
        </p:txBody>
      </p:sp>
      <p:sp>
        <p:nvSpPr>
          <p:cNvPr id="726" name="Google Shape;726;p100"/>
          <p:cNvSpPr txBox="1"/>
          <p:nvPr/>
        </p:nvSpPr>
        <p:spPr>
          <a:xfrm>
            <a:off x="2802150" y="4989950"/>
            <a:ext cx="53685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conda install -c conda-forge -c rapidsai \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 cudatoolkit=&lt;CUDA version&gt; ucx-proc=*=gpu ucx ucx-py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1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01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UCX-PY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8168</a:t>
            </a:r>
            <a:b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2.70GHz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Left/Right 1x int64 column key column, 1x int64 value columns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30% of matching data balanced across each partition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4" name="Google Shape;734;p10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Distributed cuDF Random Merge </a:t>
            </a:r>
            <a:endParaRPr/>
          </a:p>
        </p:txBody>
      </p:sp>
      <p:pic>
        <p:nvPicPr>
          <p:cNvPr id="735" name="Google Shape;73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4626"/>
            <a:ext cx="6169626" cy="430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2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up with RAPIDS</a:t>
            </a:r>
            <a:endParaRPr>
              <a:solidFill>
                <a:srgbClr val="4C4C4C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endParaRPr>
              <a:solidFill>
                <a:srgbClr val="4C4C4C"/>
              </a:solidFill>
            </a:endParaRPr>
          </a:p>
        </p:txBody>
      </p:sp>
      <p:sp>
        <p:nvSpPr>
          <p:cNvPr id="742" name="Google Shape;742;p102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02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02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5" name="Google Shape;745;p102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02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7" name="Google Shape;747;p102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2"/>
          <p:cNvPicPr preferRelativeResize="0"/>
          <p:nvPr/>
        </p:nvPicPr>
        <p:blipFill rotWithShape="1">
          <a:blip r:embed="rId4">
            <a:alphaModFix/>
          </a:blip>
          <a:srcRect l="11646" t="21413" r="12285" b="20097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p102"/>
          <p:cNvCxnSpPr/>
          <p:nvPr/>
        </p:nvCxnSpPr>
        <p:spPr>
          <a:xfrm rot="10800000" flipH="1">
            <a:off x="590000" y="1252287"/>
            <a:ext cx="9600" cy="43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51" name="Google Shape;751;p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02" descr="pandas-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02" descr="Scikit learn logo small.sv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2" descr="Image result for numb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02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sz="18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347" name="Google Shape;347;p8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348" name="Google Shape;348;p8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349" name="Google Shape;349;p8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0" name="Google Shape;350;p8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351" name="Google Shape;351;p8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352" name="Google Shape;352;p8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353" name="Google Shape;353;p8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354" name="Google Shape;354;p85"/>
          <p:cNvCxnSpPr>
            <a:endCxn id="353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" name="Google Shape;355;p85"/>
          <p:cNvCxnSpPr>
            <a:endCxn id="352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6" name="Google Shape;356;p8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357" name="Google Shape;357;p8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358" name="Google Shape;358;p8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359" name="Google Shape;359;p8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360" name="Google Shape;360;p8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1" name="Google Shape;361;p8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2" name="Google Shape;362;p8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3" name="Google Shape;363;p8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364" name="Google Shape;364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366" name="Google Shape;366;p85"/>
          <p:cNvCxnSpPr>
            <a:stCxn id="352" idx="0"/>
            <a:endCxn id="351" idx="0"/>
          </p:cNvCxnSpPr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>
            <a:spLocks noGrp="1"/>
          </p:cNvSpPr>
          <p:nvPr>
            <p:ph type="title"/>
          </p:nvPr>
        </p:nvSpPr>
        <p:spPr>
          <a:xfrm>
            <a:off x="498298" y="29707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out with RAPIDS + Dask with OpenUCX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62" name="Google Shape;762;p103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03"/>
          <p:cNvSpPr/>
          <p:nvPr/>
        </p:nvSpPr>
        <p:spPr>
          <a:xfrm>
            <a:off x="5585664" y="1403125"/>
            <a:ext cx="47874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03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5" name="Google Shape;765;p103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03"/>
          <p:cNvSpPr/>
          <p:nvPr/>
        </p:nvSpPr>
        <p:spPr>
          <a:xfrm>
            <a:off x="5800921" y="222194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 single Node (DGX)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Or across a cluster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7" name="Google Shape;767;p103"/>
          <p:cNvSpPr/>
          <p:nvPr/>
        </p:nvSpPr>
        <p:spPr>
          <a:xfrm>
            <a:off x="5800921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+ Dask w</a:t>
            </a:r>
            <a:r>
              <a:rPr lang="en-US" sz="18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ith</a:t>
            </a: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OpenUCX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7095" y="2184738"/>
            <a:ext cx="846675" cy="84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103"/>
          <p:cNvCxnSpPr/>
          <p:nvPr/>
        </p:nvCxnSpPr>
        <p:spPr>
          <a:xfrm rot="10800000" flipH="1">
            <a:off x="590000" y="1252287"/>
            <a:ext cx="9600" cy="43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0" name="Google Shape;770;p103"/>
          <p:cNvCxnSpPr/>
          <p:nvPr/>
        </p:nvCxnSpPr>
        <p:spPr>
          <a:xfrm>
            <a:off x="587621" y="5611587"/>
            <a:ext cx="9909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1" name="Google Shape;771;p103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sz="18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2" name="Google Shape;772;p103"/>
          <p:cNvSpPr txBox="1"/>
          <p:nvPr/>
        </p:nvSpPr>
        <p:spPr>
          <a:xfrm>
            <a:off x="4491900" y="5533163"/>
            <a:ext cx="3495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out / Parallelize</a:t>
            </a:r>
            <a:endParaRPr sz="18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3" name="Google Shape;773;p103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03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5" name="Google Shape;775;p103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03"/>
          <p:cNvSpPr/>
          <p:nvPr/>
        </p:nvSpPr>
        <p:spPr>
          <a:xfrm>
            <a:off x="5585664" y="3605126"/>
            <a:ext cx="47874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03"/>
          <p:cNvSpPr/>
          <p:nvPr/>
        </p:nvSpPr>
        <p:spPr>
          <a:xfrm>
            <a:off x="5800911" y="4198575"/>
            <a:ext cx="2676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Multi-core and Distributed PyData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Dask Array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Dask DataFrame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Dask-ML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… -&gt; Dask Futures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8" name="Google Shape;778;p103"/>
          <p:cNvSpPr/>
          <p:nvPr/>
        </p:nvSpPr>
        <p:spPr>
          <a:xfrm>
            <a:off x="5800921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8250" y="2313625"/>
            <a:ext cx="655876" cy="6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3"/>
          <p:cNvPicPr preferRelativeResize="0"/>
          <p:nvPr/>
        </p:nvPicPr>
        <p:blipFill rotWithShape="1">
          <a:blip r:embed="rId5">
            <a:alphaModFix/>
          </a:blip>
          <a:srcRect l="11646" t="21413" r="12285" b="20097"/>
          <a:stretch/>
        </p:blipFill>
        <p:spPr>
          <a:xfrm>
            <a:off x="8521140" y="1518675"/>
            <a:ext cx="1706071" cy="6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7095" y="4213938"/>
            <a:ext cx="846675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3"/>
          <p:cNvPicPr preferRelativeResize="0"/>
          <p:nvPr/>
        </p:nvPicPr>
        <p:blipFill rotWithShape="1">
          <a:blip r:embed="rId5">
            <a:alphaModFix/>
          </a:blip>
          <a:srcRect l="11646" t="21413" r="12285" b="20097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3" descr="pandas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03" descr="Scikit learn logo small.sv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03" descr="Image result for numba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799" name="Google Shape;799;p10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00" name="Google Shape;800;p10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01" name="Google Shape;801;p105"/>
          <p:cNvSpPr/>
          <p:nvPr/>
        </p:nvSpPr>
        <p:spPr>
          <a:xfrm>
            <a:off x="664054" y="22913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02" name="Google Shape;802;p10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03" name="Google Shape;803;p10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04" name="Google Shape;804;p105"/>
          <p:cNvCxnSpPr>
            <a:endCxn id="803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5" name="Google Shape;805;p105"/>
          <p:cNvCxnSpPr>
            <a:endCxn id="802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6" name="Google Shape;806;p10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07" name="Google Shape;807;p10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08" name="Google Shape;808;p10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09" name="Google Shape;809;p10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10" name="Google Shape;810;p10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11" name="Google Shape;811;p10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12" name="Google Shape;812;p10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13" name="Google Shape;813;p10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814" name="Google Shape;814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816" name="Google Shape;816;p10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 Accelerated data wrangling and feature engineering</a:t>
            </a:r>
            <a:endParaRPr/>
          </a:p>
        </p:txBody>
      </p:sp>
      <p:sp>
        <p:nvSpPr>
          <p:cNvPr id="817" name="Google Shape;817;p10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818" name="Google Shape;818;p10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GPU-Accelerated ETL</a:t>
            </a:r>
            <a:endParaRPr/>
          </a:p>
        </p:txBody>
      </p:sp>
      <p:sp>
        <p:nvSpPr>
          <p:cNvPr id="825" name="Google Shape;825;p10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average data scientist spends 90+% of their time in ETL as opposed to training models</a:t>
            </a:r>
            <a:endParaRPr/>
          </a:p>
        </p:txBody>
      </p:sp>
      <p:pic>
        <p:nvPicPr>
          <p:cNvPr id="826" name="Google Shape;826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400" y="2307103"/>
            <a:ext cx="10160000" cy="333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Technology Stack</a:t>
            </a:r>
            <a:endParaRPr/>
          </a:p>
        </p:txBody>
      </p:sp>
      <p:sp>
        <p:nvSpPr>
          <p:cNvPr id="832" name="Google Shape;832;p107"/>
          <p:cNvSpPr txBox="1"/>
          <p:nvPr/>
        </p:nvSpPr>
        <p:spPr>
          <a:xfrm>
            <a:off x="7536207" y="1982472"/>
            <a:ext cx="2009400" cy="1200300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3" name="Google Shape;833;p107"/>
          <p:cNvSpPr txBox="1"/>
          <p:nvPr/>
        </p:nvSpPr>
        <p:spPr>
          <a:xfrm>
            <a:off x="7542800" y="3990149"/>
            <a:ext cx="1996200" cy="1165800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Jitify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34" name="Google Shape;834;p107"/>
          <p:cNvCxnSpPr>
            <a:stCxn id="835" idx="3"/>
            <a:endCxn id="832" idx="1"/>
          </p:cNvCxnSpPr>
          <p:nvPr/>
        </p:nvCxnSpPr>
        <p:spPr>
          <a:xfrm>
            <a:off x="6000364" y="2582615"/>
            <a:ext cx="1535700" cy="600"/>
          </a:xfrm>
          <a:prstGeom prst="bentConnector3">
            <a:avLst>
              <a:gd name="adj1" fmla="val 50005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  <p:cxnSp>
        <p:nvCxnSpPr>
          <p:cNvPr id="836" name="Google Shape;836;p107"/>
          <p:cNvCxnSpPr/>
          <p:nvPr/>
        </p:nvCxnSpPr>
        <p:spPr>
          <a:xfrm>
            <a:off x="6000045" y="4545954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  <p:sp>
        <p:nvSpPr>
          <p:cNvPr id="835" name="Google Shape;835;p107"/>
          <p:cNvSpPr/>
          <p:nvPr/>
        </p:nvSpPr>
        <p:spPr>
          <a:xfrm>
            <a:off x="954064" y="2324465"/>
            <a:ext cx="5046300" cy="516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7" name="Google Shape;837;p107"/>
          <p:cNvSpPr/>
          <p:nvPr/>
        </p:nvSpPr>
        <p:spPr>
          <a:xfrm>
            <a:off x="954064" y="2963301"/>
            <a:ext cx="5046300" cy="516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8" name="Google Shape;838;p107"/>
          <p:cNvSpPr/>
          <p:nvPr/>
        </p:nvSpPr>
        <p:spPr>
          <a:xfrm>
            <a:off x="954064" y="3602138"/>
            <a:ext cx="5046300" cy="5163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cuDF C++ 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9" name="Google Shape;839;p107"/>
          <p:cNvSpPr/>
          <p:nvPr/>
        </p:nvSpPr>
        <p:spPr>
          <a:xfrm>
            <a:off x="953928" y="4241050"/>
            <a:ext cx="5046300" cy="51630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0" name="Google Shape;840;p107"/>
          <p:cNvSpPr/>
          <p:nvPr/>
        </p:nvSpPr>
        <p:spPr>
          <a:xfrm>
            <a:off x="954026" y="4879890"/>
            <a:ext cx="5046300" cy="516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47" name="Google Shape;847;p108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lib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848" name="Google Shape;848;p108"/>
          <p:cNvSpPr/>
          <p:nvPr/>
        </p:nvSpPr>
        <p:spPr>
          <a:xfrm>
            <a:off x="0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C++ Library</a:t>
            </a:r>
            <a:endParaRPr/>
          </a:p>
        </p:txBody>
      </p:sp>
      <p:sp>
        <p:nvSpPr>
          <p:cNvPr id="849" name="Google Shape;849;p108"/>
          <p:cNvSpPr txBox="1">
            <a:spLocks noGrp="1"/>
          </p:cNvSpPr>
          <p:nvPr>
            <p:ph type="body" idx="1"/>
          </p:nvPr>
        </p:nvSpPr>
        <p:spPr>
          <a:xfrm>
            <a:off x="3217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Low level library containing function implementations and C/C++ API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Importing/exporting Apache Arrow in GPU memory using CUDA IPC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kernels to perform element-wise math operations on GPU DataFrame columns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sort, join, groupby, reduction, etc. operations on GPU DataFrames</a:t>
            </a: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pic>
        <p:nvPicPr>
          <p:cNvPr id="850" name="Google Shape;85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00" y="4191900"/>
            <a:ext cx="1497871" cy="11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444" y="4191901"/>
            <a:ext cx="1604556" cy="11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50" y="1838426"/>
            <a:ext cx="5096412" cy="20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617" y="4191900"/>
            <a:ext cx="989796" cy="11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60" name="Google Shape;860;p109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861" name="Google Shape;861;p109"/>
          <p:cNvSpPr/>
          <p:nvPr/>
        </p:nvSpPr>
        <p:spPr>
          <a:xfrm>
            <a:off x="5486398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lang="en-US" sz="1800" b="1"/>
              <a:t>Library</a:t>
            </a:r>
            <a:endParaRPr/>
          </a:p>
        </p:txBody>
      </p:sp>
      <p:sp>
        <p:nvSpPr>
          <p:cNvPr id="862" name="Google Shape;862;p109"/>
          <p:cNvSpPr txBox="1">
            <a:spLocks noGrp="1"/>
          </p:cNvSpPr>
          <p:nvPr>
            <p:ph type="body" idx="1"/>
          </p:nvPr>
        </p:nvSpPr>
        <p:spPr>
          <a:xfrm>
            <a:off x="58081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 Python library for manipulating GPU DataFrames following the Pandas API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Python interface to CUDA C++ library with additional functionality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Creating GPU DataFrames from Numpy arrays, Pandas DataFrames, and PyArrow Tables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JIT compilation of User-Defined Functions (UDFs) using Numba</a:t>
            </a: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grpSp>
        <p:nvGrpSpPr>
          <p:cNvPr id="863" name="Google Shape;863;p109"/>
          <p:cNvGrpSpPr/>
          <p:nvPr/>
        </p:nvGrpSpPr>
        <p:grpSpPr>
          <a:xfrm>
            <a:off x="152400" y="2242838"/>
            <a:ext cx="5655751" cy="3543924"/>
            <a:chOff x="152400" y="1708925"/>
            <a:chExt cx="5655751" cy="3543924"/>
          </a:xfrm>
        </p:grpSpPr>
        <p:pic>
          <p:nvPicPr>
            <p:cNvPr id="864" name="Google Shape;864;p109"/>
            <p:cNvPicPr preferRelativeResize="0"/>
            <p:nvPr/>
          </p:nvPicPr>
          <p:blipFill rotWithShape="1">
            <a:blip r:embed="rId3">
              <a:alphaModFix/>
            </a:blip>
            <a:srcRect b="44610"/>
            <a:stretch/>
          </p:blipFill>
          <p:spPr>
            <a:xfrm>
              <a:off x="152400" y="1708925"/>
              <a:ext cx="5655751" cy="229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109"/>
            <p:cNvPicPr preferRelativeResize="0"/>
            <p:nvPr/>
          </p:nvPicPr>
          <p:blipFill rotWithShape="1">
            <a:blip r:embed="rId3">
              <a:alphaModFix/>
            </a:blip>
            <a:srcRect t="69976"/>
            <a:stretch/>
          </p:blipFill>
          <p:spPr>
            <a:xfrm>
              <a:off x="152400" y="4007098"/>
              <a:ext cx="5655751" cy="1245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52226"/>
            <a:ext cx="5960499" cy="458129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10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0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Pandas 0.2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DGX-1: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E5-2698 v4 </a:t>
            </a:r>
            <a:b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2.20GHz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2x int32 columns key columns, 3x int32 value columns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GroupBy: count, sum, min, max calculated for each value column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4" name="Google Shape;874;p110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single-GPU Speedup vs. Pandas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1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881" name="Google Shape;881;p111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82" name="Google Shape;882;p111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83" name="Google Shape;883;p111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84" name="Google Shape;884;p111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85" name="Google Shape;885;p111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86" name="Google Shape;886;p111"/>
          <p:cNvCxnSpPr>
            <a:endCxn id="885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7" name="Google Shape;887;p111"/>
          <p:cNvCxnSpPr>
            <a:endCxn id="884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88" name="Google Shape;888;p111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89" name="Google Shape;889;p111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90" name="Google Shape;890;p111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91" name="Google Shape;891;p111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92" name="Google Shape;892;p111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93" name="Google Shape;893;p111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94" name="Google Shape;894;p111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95" name="Google Shape;895;p111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896" name="Google Shape;896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11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98" name="Google Shape;898;p11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99" name="Google Shape;899;p111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 not the end of the story</a:t>
            </a:r>
            <a:endParaRPr/>
          </a:p>
        </p:txBody>
      </p:sp>
      <p:cxnSp>
        <p:nvCxnSpPr>
          <p:cNvPr id="900" name="Google Shape;900;p111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907" name="Google Shape;907;p112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Support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08" name="Google Shape;908;p112"/>
          <p:cNvPicPr preferRelativeResize="0"/>
          <p:nvPr/>
        </p:nvPicPr>
        <p:blipFill rotWithShape="1">
          <a:blip r:embed="rId3">
            <a:alphaModFix/>
          </a:blip>
          <a:srcRect l="1323" t="1635" r="6144" b="2145"/>
          <a:stretch/>
        </p:blipFill>
        <p:spPr>
          <a:xfrm>
            <a:off x="5488002" y="2091560"/>
            <a:ext cx="4986449" cy="341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12"/>
          <p:cNvGrpSpPr/>
          <p:nvPr/>
        </p:nvGrpSpPr>
        <p:grpSpPr>
          <a:xfrm>
            <a:off x="641724" y="2117743"/>
            <a:ext cx="4739579" cy="2191999"/>
            <a:chOff x="341376" y="802826"/>
            <a:chExt cx="4777801" cy="2951393"/>
          </a:xfrm>
        </p:grpSpPr>
        <p:sp>
          <p:nvSpPr>
            <p:cNvPr id="910" name="Google Shape;910;p112"/>
            <p:cNvSpPr/>
            <p:nvPr/>
          </p:nvSpPr>
          <p:spPr>
            <a:xfrm>
              <a:off x="341377" y="1328418"/>
              <a:ext cx="4777800" cy="24258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Regular Expressions</a:t>
              </a:r>
              <a:endParaRPr/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Element-wise operations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2" indent="-203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•"/>
              </a:pPr>
              <a:r>
                <a:rPr lang="en-US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Split, Find, Extract, Cat, Typecasting, etc…</a:t>
              </a: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String GroupBys, Joins</a:t>
              </a:r>
              <a:endParaRPr/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Categorical columns fully on GPU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Combining cuStrings into libcudf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1" name="Google Shape;911;p112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Current v0.</a:t>
              </a:r>
              <a:r>
                <a:rPr lang="en-US" sz="1800" b="1">
                  <a:solidFill>
                    <a:schemeClr val="lt1"/>
                  </a:solidFill>
                </a:rPr>
                <a:t>11</a:t>
              </a: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String Support</a:t>
              </a:r>
              <a:endParaRPr/>
            </a:p>
          </p:txBody>
        </p:sp>
      </p:grpSp>
      <p:grpSp>
        <p:nvGrpSpPr>
          <p:cNvPr id="912" name="Google Shape;912;p112"/>
          <p:cNvGrpSpPr/>
          <p:nvPr/>
        </p:nvGrpSpPr>
        <p:grpSpPr>
          <a:xfrm>
            <a:off x="641724" y="4437873"/>
            <a:ext cx="4739579" cy="1438947"/>
            <a:chOff x="341375" y="802826"/>
            <a:chExt cx="4777801" cy="2608206"/>
          </a:xfrm>
        </p:grpSpPr>
        <p:sp>
          <p:nvSpPr>
            <p:cNvPr id="913" name="Google Shape;913;p112"/>
            <p:cNvSpPr/>
            <p:nvPr/>
          </p:nvSpPr>
          <p:spPr>
            <a:xfrm>
              <a:off x="341376" y="1328432"/>
              <a:ext cx="4777800" cy="20826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performance optimization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More Pandas String API compatibility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JIT-compiled String UDFs</a:t>
              </a:r>
              <a:endParaRPr sz="1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285750" marR="0" lvl="1" indent="-273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Trebuchet MS"/>
                <a:buChar char="•"/>
              </a:pP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string columns in libcudf replacing custring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4" name="Google Shape;914;p112"/>
            <p:cNvSpPr/>
            <p:nvPr/>
          </p:nvSpPr>
          <p:spPr>
            <a:xfrm>
              <a:off x="341375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v0.1</a:t>
              </a:r>
              <a:r>
                <a:rPr lang="en-US" sz="1800" b="1">
                  <a:solidFill>
                    <a:schemeClr val="lt1"/>
                  </a:solidFill>
                </a:rPr>
                <a:t>2</a:t>
              </a: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+ String Support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373" name="Google Shape;373;p8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374" name="Google Shape;374;p86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375" name="Google Shape;375;p86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6" name="Google Shape;376;p86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7" name="Google Shape;377;p86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8" name="Google Shape;378;p86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9" name="Google Shape;379;p86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0" name="Google Shape;380;p86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1" name="Google Shape;381;p86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2" name="Google Shape;382;p86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3" name="Google Shape;383;p86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4" name="Google Shape;384;p86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5" name="Google Shape;385;p86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6" name="Google Shape;386;p86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7" name="Google Shape;387;p86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8" name="Google Shape;388;p86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89" name="Google Shape;389;p86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90" name="Google Shape;390;p86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1" name="Google Shape;391;p86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2" name="Google Shape;392;p86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93" name="Google Shape;393;p86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4" name="Google Shape;394;p86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5" name="Google Shape;395;p86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cxnSp>
        <p:nvCxnSpPr>
          <p:cNvPr id="396" name="Google Shape;396;p86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name="adj1" fmla="val -1332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7" name="Google Shape;397;p86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name="adj1" fmla="val -1660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8" name="Google Shape;398;p86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86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86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401" name="Google Shape;401;p86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3"/>
          <p:cNvSpPr txBox="1">
            <a:spLocks noGrp="1"/>
          </p:cNvSpPr>
          <p:nvPr>
            <p:ph type="body" idx="1"/>
          </p:nvPr>
        </p:nvSpPr>
        <p:spPr>
          <a:xfrm>
            <a:off x="516750" y="1850465"/>
            <a:ext cx="4842900" cy="3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Follow Pandas APIs and provide &gt;10x speedup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CSV Reader - v0.2, CSV Writer v0.8</a:t>
            </a:r>
            <a:endParaRPr sz="160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Parquet Reader – v0.7, Parquet Writer v0.12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ORC Reader – v0.7, ORC Writer v0.10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JSON Reader - v0.8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Avro Reader - v0.9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GPU Direct Storage integration in progress for bypassing PCIe bottlenecks!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Key is GPU-accelerating both parsing and decompression wherever possible</a:t>
            </a:r>
            <a:endParaRPr sz="1600"/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sp>
        <p:nvSpPr>
          <p:cNvPr id="921" name="Google Shape;921;p113"/>
          <p:cNvSpPr/>
          <p:nvPr/>
        </p:nvSpPr>
        <p:spPr>
          <a:xfrm>
            <a:off x="544654" y="5434774"/>
            <a:ext cx="99558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Source: </a:t>
            </a:r>
            <a:r>
              <a:rPr lang="en-US" sz="800" i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Apache Crail blog: </a:t>
            </a:r>
            <a:r>
              <a:rPr lang="en-US" sz="800" i="1" u="sng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SQL Performance: Part 1 - Input File Formats</a:t>
            </a:r>
            <a:endParaRPr sz="800" i="1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22" name="Google Shape;922;p113"/>
          <p:cNvPicPr preferRelativeResize="0"/>
          <p:nvPr/>
        </p:nvPicPr>
        <p:blipFill rotWithShape="1">
          <a:blip r:embed="rId4">
            <a:alphaModFix/>
          </a:blip>
          <a:srcRect l="4030" r="-4030"/>
          <a:stretch/>
        </p:blipFill>
        <p:spPr>
          <a:xfrm>
            <a:off x="5128760" y="2089150"/>
            <a:ext cx="5844041" cy="31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1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Extraction is the Cornerstone</a:t>
            </a:r>
            <a:endParaRPr/>
          </a:p>
        </p:txBody>
      </p:sp>
      <p:sp>
        <p:nvSpPr>
          <p:cNvPr id="924" name="Google Shape;924;p113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cuIO for Faster Data Loading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14"/>
          <p:cNvSpPr txBox="1">
            <a:spLocks noGrp="1"/>
          </p:cNvSpPr>
          <p:nvPr>
            <p:ph type="title"/>
          </p:nvPr>
        </p:nvSpPr>
        <p:spPr>
          <a:xfrm>
            <a:off x="0" y="2399130"/>
            <a:ext cx="10972800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is not just DataFrames!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5" name="Google Shape;935;p115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36" name="Google Shape;936;p115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937" name="Google Shape;937;p115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938" name="Google Shape;938;p115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939" name="Google Shape;939;p115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940" name="Google Shape;940;p115"/>
          <p:cNvCxnSpPr>
            <a:endCxn id="939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1" name="Google Shape;941;p115"/>
          <p:cNvCxnSpPr>
            <a:endCxn id="938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2" name="Google Shape;942;p115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43" name="Google Shape;943;p115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44" name="Google Shape;944;p115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45" name="Google Shape;945;p115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946" name="Google Shape;946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1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948" name="Google Shape;948;p115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bridges into the array ecosystem</a:t>
            </a:r>
            <a:endParaRPr sz="2000"/>
          </a:p>
        </p:txBody>
      </p:sp>
      <p:sp>
        <p:nvSpPr>
          <p:cNvPr id="949" name="Google Shape;949;p115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950" name="Google Shape;950;p11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951" name="Google Shape;951;p11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952" name="Google Shape;952;p11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953" name="Google Shape;953;p11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954" name="Google Shape;954;p11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955" name="Google Shape;955;p11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1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63" name="Google Shape;963;p116"/>
          <p:cNvSpPr txBox="1">
            <a:spLocks noGrp="1"/>
          </p:cNvSpPr>
          <p:nvPr>
            <p:ph type="body" idx="2"/>
          </p:nvPr>
        </p:nvSpPr>
        <p:spPr>
          <a:xfrm>
            <a:off x="498348" y="124980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64" name="Google Shape;964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6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sz="3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1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77" name="Google Shape;977;p117"/>
          <p:cNvSpPr txBox="1">
            <a:spLocks noGrp="1"/>
          </p:cNvSpPr>
          <p:nvPr>
            <p:ph type="body" idx="2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78" name="Google Shape;978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54419" y="3070912"/>
            <a:ext cx="2375116" cy="118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117"/>
          <p:cNvCxnSpPr/>
          <p:nvPr/>
        </p:nvCxnSpPr>
        <p:spPr>
          <a:xfrm>
            <a:off x="7023370" y="3501957"/>
            <a:ext cx="1391056" cy="0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5" name="Google Shape;985;p117"/>
          <p:cNvCxnSpPr/>
          <p:nvPr/>
        </p:nvCxnSpPr>
        <p:spPr>
          <a:xfrm>
            <a:off x="6332706" y="4387174"/>
            <a:ext cx="496829" cy="486383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6" name="Google Shape;986;p117"/>
          <p:cNvCxnSpPr/>
          <p:nvPr/>
        </p:nvCxnSpPr>
        <p:spPr>
          <a:xfrm rot="10800000" flipH="1">
            <a:off x="4747098" y="4433571"/>
            <a:ext cx="451342" cy="563008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7" name="Google Shape;987;p117"/>
          <p:cNvCxnSpPr/>
          <p:nvPr/>
        </p:nvCxnSpPr>
        <p:spPr>
          <a:xfrm>
            <a:off x="3541550" y="3308350"/>
            <a:ext cx="680400" cy="1749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8" name="Google Shape;988;p117"/>
          <p:cNvCxnSpPr/>
          <p:nvPr/>
        </p:nvCxnSpPr>
        <p:spPr>
          <a:xfrm rot="10800000" flipH="1">
            <a:off x="5017684" y="4433571"/>
            <a:ext cx="451342" cy="563008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9" name="Google Shape;989;p117"/>
          <p:cNvCxnSpPr/>
          <p:nvPr/>
        </p:nvCxnSpPr>
        <p:spPr>
          <a:xfrm>
            <a:off x="6062120" y="4420114"/>
            <a:ext cx="496829" cy="486383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90" name="Google Shape;990;p117"/>
          <p:cNvCxnSpPr/>
          <p:nvPr/>
        </p:nvCxnSpPr>
        <p:spPr>
          <a:xfrm>
            <a:off x="5017681" y="2422949"/>
            <a:ext cx="496800" cy="4863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91" name="Google Shape;991;p117"/>
          <p:cNvCxnSpPr/>
          <p:nvPr/>
        </p:nvCxnSpPr>
        <p:spPr>
          <a:xfrm>
            <a:off x="4747095" y="2455889"/>
            <a:ext cx="496800" cy="486300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992" name="Google Shape;992;p117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sz="3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93" name="Google Shape;993;p117"/>
          <p:cNvCxnSpPr/>
          <p:nvPr/>
        </p:nvCxnSpPr>
        <p:spPr>
          <a:xfrm rot="10800000" flipH="1">
            <a:off x="6677486" y="2417504"/>
            <a:ext cx="451200" cy="563100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94" name="Google Shape;994;p117"/>
          <p:cNvCxnSpPr/>
          <p:nvPr/>
        </p:nvCxnSpPr>
        <p:spPr>
          <a:xfrm rot="10800000" flipH="1">
            <a:off x="3570650" y="3916800"/>
            <a:ext cx="651300" cy="2223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1001" name="Google Shape;1001;p11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CUDA Python arrays</a:t>
            </a:r>
            <a:endParaRPr/>
          </a:p>
        </p:txBody>
      </p:sp>
      <p:pic>
        <p:nvPicPr>
          <p:cNvPr id="1002" name="Google Shape;1002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526" y="2038240"/>
            <a:ext cx="2497051" cy="106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4862" y="2277151"/>
            <a:ext cx="2819961" cy="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980" y="1914800"/>
            <a:ext cx="1310157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086" y="3552819"/>
            <a:ext cx="44069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18"/>
          <p:cNvSpPr/>
          <p:nvPr/>
        </p:nvSpPr>
        <p:spPr>
          <a:xfrm>
            <a:off x="5114441" y="4108354"/>
            <a:ext cx="54864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NumPy to distributed clusters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Used in climate science, imaging, HPC analysis up to 100TB size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seamlessly accelerated with GPUs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Benchmark: single-GPU CuPy vs NumPy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13" name="Google Shape;1013;p119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/>
              <a:t>More details: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https://blog.dask.org/2019/06/27/single-gpu-cupy-benchmarks</a:t>
            </a:r>
            <a:endParaRPr/>
          </a:p>
        </p:txBody>
      </p:sp>
      <p:pic>
        <p:nvPicPr>
          <p:cNvPr id="1014" name="Google Shape;1014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8050" y="1281874"/>
            <a:ext cx="8128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SVD Benchmark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1021" name="Google Shape;1021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827" y="1919852"/>
            <a:ext cx="7131956" cy="390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2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CuPy Doing Complex Workflows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Google Shape;1028;p121"/>
          <p:cNvGraphicFramePr/>
          <p:nvPr/>
        </p:nvGraphicFramePr>
        <p:xfrm>
          <a:off x="960325" y="21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{9AE9F4CE-20C8-46AE-9679-B364D0B09EE8}</a:tableStyleId>
              </a:tblPr>
              <a:tblGrid>
                <a:gridCol w="165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Architecture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Time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Single CPU Core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2hr 39min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Forty CPU Cores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11min 30s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One GPU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1min 37s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Eight GPUs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9" name="Google Shape;1029;p12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Also…Achievement Unlocked: </a:t>
            </a:r>
            <a:endParaRPr/>
          </a:p>
        </p:txBody>
      </p:sp>
      <p:sp>
        <p:nvSpPr>
          <p:cNvPr id="1030" name="Google Shape;1030;p12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Petabyte Scale Data Analytics with Dask and CuPy</a:t>
            </a:r>
            <a:endParaRPr/>
          </a:p>
        </p:txBody>
      </p:sp>
      <p:pic>
        <p:nvPicPr>
          <p:cNvPr id="1031" name="Google Shape;1031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0393" y="1944817"/>
            <a:ext cx="4461120" cy="1774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21"/>
          <p:cNvSpPr/>
          <p:nvPr/>
        </p:nvSpPr>
        <p:spPr>
          <a:xfrm>
            <a:off x="6487268" y="3868829"/>
            <a:ext cx="37353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 configuration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20x GCP instances, each instance has: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1 VM socket (Intel Xeon CPU @ 2.30GHz), 2-core, 2 threads/core, 132GB mem, GbE ethernet, 950 GB disk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4x NVIDIA Tesla P100-16GB-PCIe (total GPU DRAM across nodes 1.22 TB)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Ubuntu 18.04, RAPIDS 0.5.1, Dask=1.1.1, Dask-Distributed=1.1.1, CuPY=5.2.0, CUDA 10.0.130</a:t>
            </a:r>
            <a:endParaRPr sz="1200" b="1" i="0" u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3" name="Google Shape;1033;p121"/>
          <p:cNvSpPr/>
          <p:nvPr/>
        </p:nvSpPr>
        <p:spPr>
          <a:xfrm>
            <a:off x="3970308" y="3086100"/>
            <a:ext cx="2140200" cy="93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21"/>
          <p:cNvSpPr txBox="1"/>
          <p:nvPr/>
        </p:nvSpPr>
        <p:spPr>
          <a:xfrm>
            <a:off x="699883" y="4999807"/>
            <a:ext cx="31893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https://blog.dask.org/2019/01/03/dask-array-gpus-first-steps</a:t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1041" name="Google Shape;1041;p12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More Dask Awesomeness from RAPIDS</a:t>
            </a:r>
            <a:endParaRPr/>
          </a:p>
        </p:txBody>
      </p:sp>
      <p:sp>
        <p:nvSpPr>
          <p:cNvPr id="1042" name="Google Shape;1042;p122"/>
          <p:cNvSpPr/>
          <p:nvPr/>
        </p:nvSpPr>
        <p:spPr>
          <a:xfrm>
            <a:off x="1232251" y="4912667"/>
            <a:ext cx="3440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https://youtu.be/gV0cykgsTPM</a:t>
            </a:r>
            <a:endParaRPr/>
          </a:p>
        </p:txBody>
      </p:sp>
      <p:sp>
        <p:nvSpPr>
          <p:cNvPr id="1043" name="Google Shape;1043;p122"/>
          <p:cNvSpPr/>
          <p:nvPr/>
        </p:nvSpPr>
        <p:spPr>
          <a:xfrm>
            <a:off x="6426823" y="4912667"/>
            <a:ext cx="3428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https://youtu.be/R5CiXti_MWo</a:t>
            </a:r>
            <a:endParaRPr/>
          </a:p>
        </p:txBody>
      </p:sp>
      <p:pic>
        <p:nvPicPr>
          <p:cNvPr id="1044" name="Google Shape;1044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4719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152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7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07" name="Google Shape;407;p8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08" name="Google Shape;408;p87"/>
          <p:cNvSpPr txBox="1">
            <a:spLocks noGrp="1"/>
          </p:cNvSpPr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09" name="Google Shape;409;p87"/>
          <p:cNvSpPr txBox="1">
            <a:spLocks noGrp="1"/>
          </p:cNvSpPr>
          <p:nvPr>
            <p:ph type="body" idx="2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bane of productivity and performance</a:t>
            </a:r>
            <a:endParaRPr/>
          </a:p>
        </p:txBody>
      </p:sp>
      <p:grpSp>
        <p:nvGrpSpPr>
          <p:cNvPr id="410" name="Google Shape;410;p87"/>
          <p:cNvGrpSpPr/>
          <p:nvPr/>
        </p:nvGrpSpPr>
        <p:grpSpPr>
          <a:xfrm>
            <a:off x="898366" y="1547823"/>
            <a:ext cx="8988156" cy="4381567"/>
            <a:chOff x="362478" y="1664948"/>
            <a:chExt cx="8988156" cy="4381567"/>
          </a:xfrm>
        </p:grpSpPr>
        <p:grpSp>
          <p:nvGrpSpPr>
            <p:cNvPr id="411" name="Google Shape;411;p87"/>
            <p:cNvGrpSpPr/>
            <p:nvPr/>
          </p:nvGrpSpPr>
          <p:grpSpPr>
            <a:xfrm>
              <a:off x="1036950" y="2233382"/>
              <a:ext cx="3197575" cy="3196981"/>
              <a:chOff x="1270481" y="2254961"/>
              <a:chExt cx="3197575" cy="3196981"/>
            </a:xfrm>
          </p:grpSpPr>
          <p:pic>
            <p:nvPicPr>
              <p:cNvPr id="412" name="Google Shape;412;p8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70481" y="2254961"/>
                <a:ext cx="3197575" cy="31969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3" name="Google Shape;413;p87"/>
              <p:cNvSpPr/>
              <p:nvPr/>
            </p:nvSpPr>
            <p:spPr>
              <a:xfrm>
                <a:off x="1837038" y="2812926"/>
                <a:ext cx="2067600" cy="204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4" name="Google Shape;414;p87"/>
            <p:cNvSpPr txBox="1"/>
            <p:nvPr/>
          </p:nvSpPr>
          <p:spPr>
            <a:xfrm>
              <a:off x="362478" y="3656435"/>
              <a:ext cx="6174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/>
            </a:p>
          </p:txBody>
        </p:sp>
        <p:sp>
          <p:nvSpPr>
            <p:cNvPr id="415" name="Google Shape;415;p87"/>
            <p:cNvSpPr/>
            <p:nvPr/>
          </p:nvSpPr>
          <p:spPr>
            <a:xfrm>
              <a:off x="6860756" y="2441438"/>
              <a:ext cx="16641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16" name="Google Shape;416;p87"/>
            <p:cNvCxnSpPr/>
            <p:nvPr/>
          </p:nvCxnSpPr>
          <p:spPr>
            <a:xfrm>
              <a:off x="3322355" y="3208639"/>
              <a:ext cx="3928200" cy="1800"/>
            </a:xfrm>
            <a:prstGeom prst="bentConnector3">
              <a:avLst>
                <a:gd name="adj1" fmla="val 50000"/>
              </a:avLst>
            </a:prstGeom>
            <a:noFill/>
            <a:ln w="114300" cap="flat" cmpd="sng">
              <a:solidFill>
                <a:srgbClr val="96969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17" name="Google Shape;417;p87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18" name="Google Shape;418;p87"/>
            <p:cNvCxnSpPr/>
            <p:nvPr/>
          </p:nvCxnSpPr>
          <p:spPr>
            <a:xfrm>
              <a:off x="3330592" y="4481384"/>
              <a:ext cx="3928200" cy="1800"/>
            </a:xfrm>
            <a:prstGeom prst="bentConnector3">
              <a:avLst>
                <a:gd name="adj1" fmla="val 50000"/>
              </a:avLst>
            </a:prstGeom>
            <a:noFill/>
            <a:ln w="114300" cap="flat" cmpd="sng">
              <a:solidFill>
                <a:srgbClr val="969696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19" name="Google Shape;419;p87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20" name="Google Shape;420;p87"/>
            <p:cNvCxnSpPr/>
            <p:nvPr/>
          </p:nvCxnSpPr>
          <p:spPr>
            <a:xfrm rot="10800000">
              <a:off x="2641480" y="3426680"/>
              <a:ext cx="0" cy="844500"/>
            </a:xfrm>
            <a:prstGeom prst="straightConnector1">
              <a:avLst/>
            </a:prstGeom>
            <a:noFill/>
            <a:ln w="38100" cap="flat" cmpd="sng">
              <a:solidFill>
                <a:srgbClr val="96969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1" name="Google Shape;421;p87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22" name="Google Shape;422;p87"/>
            <p:cNvSpPr/>
            <p:nvPr/>
          </p:nvSpPr>
          <p:spPr>
            <a:xfrm>
              <a:off x="1952368" y="4271181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cxnSp>
          <p:nvCxnSpPr>
            <p:cNvPr id="423" name="Google Shape;423;p87"/>
            <p:cNvCxnSpPr>
              <a:stCxn id="424" idx="3"/>
            </p:cNvCxnSpPr>
            <p:nvPr/>
          </p:nvCxnSpPr>
          <p:spPr>
            <a:xfrm rot="10800000" flipH="1">
              <a:off x="3558356" y="4917465"/>
              <a:ext cx="4134300" cy="912000"/>
            </a:xfrm>
            <a:prstGeom prst="bentConnector3">
              <a:avLst>
                <a:gd name="adj1" fmla="val 100056"/>
              </a:avLst>
            </a:prstGeom>
            <a:noFill/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5" name="Google Shape;425;p87"/>
            <p:cNvSpPr/>
            <p:nvPr/>
          </p:nvSpPr>
          <p:spPr>
            <a:xfrm>
              <a:off x="7258792" y="4049321"/>
              <a:ext cx="867972" cy="867972"/>
            </a:xfrm>
            <a:prstGeom prst="flowChartInternalStorage">
              <a:avLst/>
            </a:prstGeom>
            <a:solidFill>
              <a:srgbClr val="76B900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26" name="Google Shape;426;p87"/>
            <p:cNvSpPr/>
            <p:nvPr/>
          </p:nvSpPr>
          <p:spPr>
            <a:xfrm>
              <a:off x="1952368" y="29925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27" name="Google Shape;427;p87"/>
            <p:cNvCxnSpPr>
              <a:stCxn id="428" idx="3"/>
            </p:cNvCxnSpPr>
            <p:nvPr/>
          </p:nvCxnSpPr>
          <p:spPr>
            <a:xfrm>
              <a:off x="3558356" y="1881998"/>
              <a:ext cx="4134300" cy="1186800"/>
            </a:xfrm>
            <a:prstGeom prst="bentConnector3">
              <a:avLst>
                <a:gd name="adj1" fmla="val 99823"/>
              </a:avLst>
            </a:prstGeom>
            <a:noFill/>
            <a:ln w="114300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9" name="Google Shape;429;p87"/>
            <p:cNvSpPr/>
            <p:nvPr/>
          </p:nvSpPr>
          <p:spPr>
            <a:xfrm>
              <a:off x="7258792" y="2776576"/>
              <a:ext cx="867972" cy="867972"/>
            </a:xfrm>
            <a:prstGeom prst="flowChartPredefinedProcess">
              <a:avLst/>
            </a:prstGeom>
            <a:solidFill>
              <a:srgbClr val="76B900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30" name="Google Shape;430;p87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31" name="Google Shape;431;p87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  <p:sp>
          <p:nvSpPr>
            <p:cNvPr id="428" name="Google Shape;428;p87"/>
            <p:cNvSpPr/>
            <p:nvPr/>
          </p:nvSpPr>
          <p:spPr>
            <a:xfrm>
              <a:off x="2180156" y="16649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sp>
          <p:nvSpPr>
            <p:cNvPr id="424" name="Google Shape;424;p87"/>
            <p:cNvSpPr/>
            <p:nvPr/>
          </p:nvSpPr>
          <p:spPr>
            <a:xfrm>
              <a:off x="2180156" y="5612415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sp>
          <p:nvSpPr>
            <p:cNvPr id="432" name="Google Shape;432;p87"/>
            <p:cNvSpPr txBox="1"/>
            <p:nvPr/>
          </p:nvSpPr>
          <p:spPr>
            <a:xfrm>
              <a:off x="8717034" y="3656426"/>
              <a:ext cx="6336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sz="18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23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6" name="Google Shape;1056;p124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57" name="Google Shape;1057;p124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058" name="Google Shape;1058;p124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059" name="Google Shape;1059;p124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060" name="Google Shape;1060;p124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061" name="Google Shape;1061;p124"/>
          <p:cNvCxnSpPr>
            <a:endCxn id="1060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2" name="Google Shape;1062;p124"/>
          <p:cNvCxnSpPr>
            <a:endCxn id="1059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63" name="Google Shape;1063;p124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64" name="Google Shape;1064;p124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65" name="Google Shape;1065;p124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66" name="Google Shape;1066;p124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67" name="Google Shape;1067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24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069" name="Google Shape;1069;p12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1070" name="Google Shape;1070;p124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models more problems</a:t>
            </a:r>
            <a:endParaRPr/>
          </a:p>
        </p:txBody>
      </p:sp>
      <p:sp>
        <p:nvSpPr>
          <p:cNvPr id="1071" name="Google Shape;1071;p12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072" name="Google Shape;1072;p12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073" name="Google Shape;1073;p12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074" name="Google Shape;1074;p12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075" name="Google Shape;1075;p12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1076" name="Google Shape;1076;p124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endParaRPr/>
          </a:p>
        </p:txBody>
      </p:sp>
      <p:sp>
        <p:nvSpPr>
          <p:cNvPr id="1083" name="Google Shape;1083;p12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 sizes continue to grow</a:t>
            </a:r>
            <a:endParaRPr/>
          </a:p>
        </p:txBody>
      </p:sp>
      <p:pic>
        <p:nvPicPr>
          <p:cNvPr id="1084" name="Google Shape;1084;p125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b="-1339"/>
          <a:stretch/>
        </p:blipFill>
        <p:spPr>
          <a:xfrm>
            <a:off x="2369740" y="2216833"/>
            <a:ext cx="6440893" cy="34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25"/>
          <p:cNvSpPr txBox="1"/>
          <p:nvPr/>
        </p:nvSpPr>
        <p:spPr>
          <a:xfrm>
            <a:off x="4291873" y="2646277"/>
            <a:ext cx="259662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Histograms / Distributions</a:t>
            </a:r>
            <a:endParaRPr/>
          </a:p>
        </p:txBody>
      </p:sp>
      <p:sp>
        <p:nvSpPr>
          <p:cNvPr id="1086" name="Google Shape;1086;p125"/>
          <p:cNvSpPr txBox="1"/>
          <p:nvPr/>
        </p:nvSpPr>
        <p:spPr>
          <a:xfrm>
            <a:off x="4466079" y="3278907"/>
            <a:ext cx="2248211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Dimension Reduction</a:t>
            </a:r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Selection</a:t>
            </a:r>
            <a:endParaRPr/>
          </a:p>
        </p:txBody>
      </p:sp>
      <p:sp>
        <p:nvSpPr>
          <p:cNvPr id="1087" name="Google Shape;1087;p125"/>
          <p:cNvSpPr txBox="1"/>
          <p:nvPr/>
        </p:nvSpPr>
        <p:spPr>
          <a:xfrm>
            <a:off x="4831612" y="4143708"/>
            <a:ext cx="1497003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Outliers</a:t>
            </a:r>
            <a:endParaRPr/>
          </a:p>
        </p:txBody>
      </p:sp>
      <p:sp>
        <p:nvSpPr>
          <p:cNvPr id="1088" name="Google Shape;1088;p125"/>
          <p:cNvSpPr txBox="1"/>
          <p:nvPr/>
        </p:nvSpPr>
        <p:spPr>
          <a:xfrm>
            <a:off x="5117685" y="4937543"/>
            <a:ext cx="94499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Sampling</a:t>
            </a:r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9" name="Google Shape;1089;p125"/>
          <p:cNvSpPr txBox="1"/>
          <p:nvPr/>
        </p:nvSpPr>
        <p:spPr>
          <a:xfrm>
            <a:off x="4533135" y="1952484"/>
            <a:ext cx="2114096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Massive Dataset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0" name="Google Shape;1090;p125"/>
          <p:cNvSpPr txBox="1"/>
          <p:nvPr/>
        </p:nvSpPr>
        <p:spPr>
          <a:xfrm>
            <a:off x="569739" y="3011681"/>
            <a:ext cx="307992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to start with as much data 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and explore / preprocess to scale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performance needs.</a:t>
            </a:r>
            <a:endParaRPr/>
          </a:p>
        </p:txBody>
      </p:sp>
      <p:pic>
        <p:nvPicPr>
          <p:cNvPr id="1091" name="Google Shape;1091;p125" descr="Line Arrow: Rotate righ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7168" y="3253557"/>
            <a:ext cx="1525304" cy="152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25"/>
          <p:cNvSpPr txBox="1"/>
          <p:nvPr/>
        </p:nvSpPr>
        <p:spPr>
          <a:xfrm>
            <a:off x="7262146" y="4436199"/>
            <a:ext cx="2821654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Iterate. Cross Validate &amp; Grid Search.</a:t>
            </a:r>
            <a:endParaRPr sz="1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3" name="Google Shape;1093;p125"/>
          <p:cNvSpPr txBox="1"/>
          <p:nvPr/>
        </p:nvSpPr>
        <p:spPr>
          <a:xfrm>
            <a:off x="7331709" y="4682070"/>
            <a:ext cx="1736967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 some more.</a:t>
            </a:r>
            <a:endParaRPr/>
          </a:p>
        </p:txBody>
      </p:sp>
      <p:sp>
        <p:nvSpPr>
          <p:cNvPr id="1094" name="Google Shape;1094;p125"/>
          <p:cNvSpPr txBox="1"/>
          <p:nvPr/>
        </p:nvSpPr>
        <p:spPr>
          <a:xfrm>
            <a:off x="3753442" y="5550279"/>
            <a:ext cx="3673481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Meet reasonable speed vs accuracy tradeoff</a:t>
            </a:r>
            <a:endParaRPr/>
          </a:p>
        </p:txBody>
      </p:sp>
      <p:sp>
        <p:nvSpPr>
          <p:cNvPr id="1095" name="Google Shape;1095;p125"/>
          <p:cNvSpPr txBox="1"/>
          <p:nvPr/>
        </p:nvSpPr>
        <p:spPr>
          <a:xfrm>
            <a:off x="2632292" y="4819819"/>
            <a:ext cx="1271797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Hours? Days?</a:t>
            </a:r>
            <a:endParaRPr sz="12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96" name="Google Shape;1096;p1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7109" y="3732419"/>
            <a:ext cx="706430" cy="7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25"/>
          <p:cNvSpPr/>
          <p:nvPr/>
        </p:nvSpPr>
        <p:spPr>
          <a:xfrm>
            <a:off x="2482561" y="3790208"/>
            <a:ext cx="1328612" cy="9271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lang="en-US" sz="9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lang="en-US" sz="9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2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Technology Stack</a:t>
            </a:r>
            <a:endParaRPr/>
          </a:p>
        </p:txBody>
      </p:sp>
      <p:grpSp>
        <p:nvGrpSpPr>
          <p:cNvPr id="1103" name="Google Shape;1103;p126"/>
          <p:cNvGrpSpPr/>
          <p:nvPr/>
        </p:nvGrpSpPr>
        <p:grpSpPr>
          <a:xfrm>
            <a:off x="954025" y="1685715"/>
            <a:ext cx="5046354" cy="3710254"/>
            <a:chOff x="3465687" y="2035727"/>
            <a:chExt cx="3544783" cy="2272465"/>
          </a:xfrm>
        </p:grpSpPr>
        <p:sp>
          <p:nvSpPr>
            <p:cNvPr id="1104" name="Google Shape;1104;p126"/>
            <p:cNvSpPr/>
            <p:nvPr/>
          </p:nvSpPr>
          <p:spPr>
            <a:xfrm>
              <a:off x="3465688" y="2035727"/>
              <a:ext cx="3544712" cy="316089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5" name="Google Shape;1105;p126"/>
            <p:cNvSpPr/>
            <p:nvPr/>
          </p:nvSpPr>
          <p:spPr>
            <a:xfrm>
              <a:off x="3465688" y="2427003"/>
              <a:ext cx="3544712" cy="316089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6" name="Google Shape;1106;p126"/>
            <p:cNvSpPr/>
            <p:nvPr/>
          </p:nvSpPr>
          <p:spPr>
            <a:xfrm>
              <a:off x="3465688" y="2818279"/>
              <a:ext cx="3544712" cy="316089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Algorithms</a:t>
              </a:r>
              <a:endParaRPr/>
            </a:p>
          </p:txBody>
        </p:sp>
        <p:sp>
          <p:nvSpPr>
            <p:cNvPr id="1107" name="Google Shape;1107;p126"/>
            <p:cNvSpPr/>
            <p:nvPr/>
          </p:nvSpPr>
          <p:spPr>
            <a:xfrm>
              <a:off x="3465688" y="3209555"/>
              <a:ext cx="2111023" cy="316089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Prims</a:t>
              </a:r>
              <a:endParaRPr/>
            </a:p>
          </p:txBody>
        </p:sp>
        <p:sp>
          <p:nvSpPr>
            <p:cNvPr id="1108" name="Google Shape;1108;p126"/>
            <p:cNvSpPr/>
            <p:nvPr/>
          </p:nvSpPr>
          <p:spPr>
            <a:xfrm>
              <a:off x="3465687" y="3499014"/>
              <a:ext cx="1112100" cy="4179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9" name="Google Shape;1109;p126"/>
            <p:cNvSpPr/>
            <p:nvPr/>
          </p:nvSpPr>
          <p:spPr>
            <a:xfrm>
              <a:off x="5661370" y="3209556"/>
              <a:ext cx="1349100" cy="4179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10" name="Google Shape;1110;p126"/>
            <p:cNvSpPr/>
            <p:nvPr/>
          </p:nvSpPr>
          <p:spPr>
            <a:xfrm>
              <a:off x="4662311" y="3600829"/>
              <a:ext cx="2348089" cy="316089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 Libraries</a:t>
              </a:r>
              <a:endParaRPr/>
            </a:p>
          </p:txBody>
        </p:sp>
        <p:sp>
          <p:nvSpPr>
            <p:cNvPr id="1111" name="Google Shape;1111;p126"/>
            <p:cNvSpPr/>
            <p:nvPr/>
          </p:nvSpPr>
          <p:spPr>
            <a:xfrm>
              <a:off x="3465688" y="3992103"/>
              <a:ext cx="3544712" cy="316089"/>
            </a:xfrm>
            <a:prstGeom prst="rect">
              <a:avLst/>
            </a:prstGeom>
            <a:solidFill>
              <a:srgbClr val="73B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</p:grpSp>
      <p:sp>
        <p:nvSpPr>
          <p:cNvPr id="1112" name="Google Shape;1112;p126"/>
          <p:cNvSpPr txBox="1"/>
          <p:nvPr/>
        </p:nvSpPr>
        <p:spPr>
          <a:xfrm>
            <a:off x="7542807" y="1685772"/>
            <a:ext cx="2009422" cy="1200329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cuML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3" name="Google Shape;1113;p126"/>
          <p:cNvSpPr txBox="1"/>
          <p:nvPr/>
        </p:nvSpPr>
        <p:spPr>
          <a:xfrm>
            <a:off x="7542807" y="3087765"/>
            <a:ext cx="1996303" cy="2308324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nvGraph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CUTLASS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cuBlas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14" name="Google Shape;1114;p126"/>
          <p:cNvCxnSpPr>
            <a:stCxn id="1104" idx="3"/>
            <a:endCxn id="1112" idx="1"/>
          </p:cNvCxnSpPr>
          <p:nvPr/>
        </p:nvCxnSpPr>
        <p:spPr>
          <a:xfrm>
            <a:off x="6000278" y="1943754"/>
            <a:ext cx="1542600" cy="342300"/>
          </a:xfrm>
          <a:prstGeom prst="bentConnector3">
            <a:avLst>
              <a:gd name="adj1" fmla="val 49998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  <p:cxnSp>
        <p:nvCxnSpPr>
          <p:cNvPr id="1115" name="Google Shape;1115;p126"/>
          <p:cNvCxnSpPr/>
          <p:nvPr/>
        </p:nvCxnSpPr>
        <p:spPr>
          <a:xfrm>
            <a:off x="6000045" y="4241154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2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122" name="Google Shape;1122;p12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Scikit-Learn</a:t>
            </a:r>
            <a:endParaRPr/>
          </a:p>
        </p:txBody>
      </p:sp>
      <p:pic>
        <p:nvPicPr>
          <p:cNvPr id="1123" name="Google Shape;1123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045" y="1375142"/>
            <a:ext cx="2979692" cy="3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27"/>
          <p:cNvSpPr/>
          <p:nvPr/>
        </p:nvSpPr>
        <p:spPr>
          <a:xfrm>
            <a:off x="4044048" y="1905546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/ Regression</a:t>
            </a:r>
            <a:endParaRPr sz="1200"/>
          </a:p>
        </p:txBody>
      </p:sp>
      <p:sp>
        <p:nvSpPr>
          <p:cNvPr id="1125" name="Google Shape;1125;p127"/>
          <p:cNvSpPr/>
          <p:nvPr/>
        </p:nvSpPr>
        <p:spPr>
          <a:xfrm>
            <a:off x="4044048" y="268322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</a:t>
            </a:r>
            <a:endParaRPr sz="1200"/>
          </a:p>
        </p:txBody>
      </p:sp>
      <p:sp>
        <p:nvSpPr>
          <p:cNvPr id="1126" name="Google Shape;1126;p127"/>
          <p:cNvSpPr/>
          <p:nvPr/>
        </p:nvSpPr>
        <p:spPr>
          <a:xfrm>
            <a:off x="4044048" y="34609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sz="1200"/>
          </a:p>
        </p:txBody>
      </p:sp>
      <p:sp>
        <p:nvSpPr>
          <p:cNvPr id="1127" name="Google Shape;1127;p127"/>
          <p:cNvSpPr/>
          <p:nvPr/>
        </p:nvSpPr>
        <p:spPr>
          <a:xfrm>
            <a:off x="4044048" y="41623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Decomposition &amp; Dimensionality Reduction</a:t>
            </a:r>
            <a:endParaRPr sz="1200"/>
          </a:p>
        </p:txBody>
      </p:sp>
      <p:sp>
        <p:nvSpPr>
          <p:cNvPr id="1128" name="Google Shape;1128;p127"/>
          <p:cNvSpPr/>
          <p:nvPr/>
        </p:nvSpPr>
        <p:spPr>
          <a:xfrm>
            <a:off x="4044048" y="49400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Time </a:t>
            </a: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eries</a:t>
            </a:r>
            <a:endParaRPr sz="1200"/>
          </a:p>
        </p:txBody>
      </p:sp>
      <p:sp>
        <p:nvSpPr>
          <p:cNvPr id="1129" name="Google Shape;1129;p127"/>
          <p:cNvSpPr txBox="1"/>
          <p:nvPr/>
        </p:nvSpPr>
        <p:spPr>
          <a:xfrm>
            <a:off x="7610350" y="1813825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 /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Forests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</a:t>
            </a:r>
            <a:endParaRPr sz="120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Support Vector Machine Classification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0" name="Google Shape;1130;p127"/>
          <p:cNvSpPr txBox="1"/>
          <p:nvPr/>
        </p:nvSpPr>
        <p:spPr>
          <a:xfrm>
            <a:off x="7610275" y="2513950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/>
              <a:t>Random forest / GBDT inference</a:t>
            </a:r>
            <a:endParaRPr sz="1200" b="1"/>
          </a:p>
        </p:txBody>
      </p:sp>
      <p:sp>
        <p:nvSpPr>
          <p:cNvPr id="1131" name="Google Shape;1131;p127"/>
          <p:cNvSpPr txBox="1"/>
          <p:nvPr/>
        </p:nvSpPr>
        <p:spPr>
          <a:xfrm>
            <a:off x="7610269" y="3381701"/>
            <a:ext cx="1980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K-Means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DBSCAN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/>
          </a:p>
        </p:txBody>
      </p:sp>
      <p:sp>
        <p:nvSpPr>
          <p:cNvPr id="1132" name="Google Shape;1132;p127"/>
          <p:cNvSpPr txBox="1"/>
          <p:nvPr/>
        </p:nvSpPr>
        <p:spPr>
          <a:xfrm>
            <a:off x="7610269" y="4036527"/>
            <a:ext cx="25635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 Components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Singular Value Decomposition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UMAP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Embedding</a:t>
            </a:r>
            <a:endParaRPr sz="1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T-SNE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127"/>
          <p:cNvSpPr txBox="1"/>
          <p:nvPr/>
        </p:nvSpPr>
        <p:spPr>
          <a:xfrm>
            <a:off x="7663081" y="4943942"/>
            <a:ext cx="1874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Holt-Winters</a:t>
            </a:r>
            <a:endParaRPr sz="120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Kalman Filtering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ARIMA</a:t>
            </a:r>
            <a:endParaRPr sz="12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4" name="Google Shape;1134;p127"/>
          <p:cNvSpPr/>
          <p:nvPr/>
        </p:nvSpPr>
        <p:spPr>
          <a:xfrm>
            <a:off x="1028155" y="4542254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Cross Validation</a:t>
            </a:r>
            <a:endParaRPr sz="1200"/>
          </a:p>
        </p:txBody>
      </p:sp>
      <p:sp>
        <p:nvSpPr>
          <p:cNvPr id="1135" name="Google Shape;1135;p127"/>
          <p:cNvSpPr txBox="1"/>
          <p:nvPr/>
        </p:nvSpPr>
        <p:spPr>
          <a:xfrm>
            <a:off x="1657404" y="5629287"/>
            <a:ext cx="1351652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6" name="Google Shape;1136;p127"/>
          <p:cNvSpPr/>
          <p:nvPr/>
        </p:nvSpPr>
        <p:spPr>
          <a:xfrm>
            <a:off x="1028155" y="5187590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Hyper-parameter Tuning</a:t>
            </a:r>
            <a:endParaRPr sz="1200"/>
          </a:p>
        </p:txBody>
      </p:sp>
      <p:sp>
        <p:nvSpPr>
          <p:cNvPr id="1137" name="Google Shape;1137;p127"/>
          <p:cNvSpPr txBox="1"/>
          <p:nvPr/>
        </p:nvSpPr>
        <p:spPr>
          <a:xfrm>
            <a:off x="8807975" y="5486250"/>
            <a:ext cx="21339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900" b="1" u="sng"/>
              <a:t>Key:</a:t>
            </a:r>
            <a:endParaRPr sz="900" b="1" u="sng"/>
          </a:p>
          <a:p>
            <a:pPr marL="45720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Preexisting</a:t>
            </a:r>
            <a:endParaRPr sz="900"/>
          </a:p>
          <a:p>
            <a:pPr marL="45720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 b="1"/>
              <a:t>NEW or enhanced for 0.11</a:t>
            </a:r>
            <a:endParaRPr sz="9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2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44" name="Google Shape;1144;p128"/>
          <p:cNvSpPr txBox="1">
            <a:spLocks noGrp="1"/>
          </p:cNvSpPr>
          <p:nvPr>
            <p:ph type="body" idx="1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8850" tIns="64000" rIns="118850" bIns="6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sklearn.cluster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45" name="Google Shape;1145;p128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28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pandas</a:t>
            </a:r>
            <a:endParaRPr sz="12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pandas.DataFrame({'fea%d'%i: X[:, i]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sz="1200" i="0" u="none" strike="noStrike" cap="non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47" name="Google Shape;1147;p128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2232" r="282" b="2248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28" descr="A close up of a map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 l="2116" t="-77" r="360" b="2839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28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CPU-Based Clustering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56" name="Google Shape;1156;p129"/>
          <p:cNvSpPr txBox="1">
            <a:spLocks noGrp="1"/>
          </p:cNvSpPr>
          <p:nvPr>
            <p:ph type="body" idx="1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8850" tIns="64000" rIns="118850" bIns="6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cuml</a:t>
            </a: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57" name="Google Shape;1157;p129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9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endParaRPr sz="1200" b="1">
              <a:solidFill>
                <a:srgbClr val="FF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 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.DataFrame({'fea%d'%i: X[:, i]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sz="1200" i="0" u="none" strike="noStrike" cap="non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59" name="Google Shape;1159;p129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2232" r="282" b="2248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29" descr="A close up of a map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 l="2116" t="-77" r="360" b="2839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29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GPU-Accelerated Clustering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3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Benchmarks: single-GPU cuML vs scikit-learn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68" name="Google Shape;1168;p130"/>
          <p:cNvSpPr txBox="1"/>
          <p:nvPr/>
        </p:nvSpPr>
        <p:spPr>
          <a:xfrm>
            <a:off x="5488000" y="5062550"/>
            <a:ext cx="14514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1x V100 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  vs.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2x 20 core CPU</a:t>
            </a:r>
            <a:endParaRPr b="1"/>
          </a:p>
        </p:txBody>
      </p:sp>
      <p:pic>
        <p:nvPicPr>
          <p:cNvPr id="1169" name="Google Shape;1169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152" y="1367039"/>
            <a:ext cx="6279619" cy="457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974" y="1611162"/>
            <a:ext cx="4413724" cy="433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31"/>
          <p:cNvSpPr txBox="1">
            <a:spLocks noGrp="1"/>
          </p:cNvSpPr>
          <p:nvPr>
            <p:ph type="body" idx="1"/>
          </p:nvPr>
        </p:nvSpPr>
        <p:spPr>
          <a:xfrm>
            <a:off x="516750" y="2103025"/>
            <a:ext cx="4407900" cy="371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cuML’s </a:t>
            </a:r>
            <a:r>
              <a:rPr lang="en-US" b="1"/>
              <a:t>Forest Inference Library</a:t>
            </a:r>
            <a:r>
              <a:rPr lang="en-US"/>
              <a:t> accelerates prediction (inference) for random forests and boosted decision trees:</a:t>
            </a:r>
            <a:endParaRPr/>
          </a:p>
          <a:p>
            <a:pPr marL="457200" lvl="0" indent="-342900" algn="l" rtl="0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Works with existing saved models </a:t>
            </a:r>
            <a:br>
              <a:rPr lang="en-US"/>
            </a:br>
            <a:r>
              <a:rPr lang="en-US"/>
              <a:t>(XGBoost, LightGBM, scikit-learn RF cuML RF soon)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Lightweight Python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Single V100 GPU can infer up to 34x faster than XGBoost dual-CPU node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 100 million forest inferences per sec (with 1000 trees) on a DGX-1</a:t>
            </a:r>
            <a:endParaRPr/>
          </a:p>
        </p:txBody>
      </p:sp>
      <p:sp>
        <p:nvSpPr>
          <p:cNvPr id="1177" name="Google Shape;1177;p13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Forest Inference</a:t>
            </a:r>
            <a:endParaRPr/>
          </a:p>
        </p:txBody>
      </p:sp>
      <p:sp>
        <p:nvSpPr>
          <p:cNvPr id="1178" name="Google Shape;1178;p13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Taking models from training to production</a:t>
            </a:r>
            <a:endParaRPr/>
          </a:p>
        </p:txBody>
      </p:sp>
      <p:pic>
        <p:nvPicPr>
          <p:cNvPr id="1179" name="Google Shape;1179;p1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350" y="1952256"/>
            <a:ext cx="5887800" cy="36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31"/>
          <p:cNvSpPr txBox="1"/>
          <p:nvPr/>
        </p:nvSpPr>
        <p:spPr>
          <a:xfrm>
            <a:off x="5788275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131"/>
          <p:cNvSpPr txBox="1"/>
          <p:nvPr/>
        </p:nvSpPr>
        <p:spPr>
          <a:xfrm>
            <a:off x="70037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36x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131"/>
          <p:cNvSpPr txBox="1"/>
          <p:nvPr/>
        </p:nvSpPr>
        <p:spPr>
          <a:xfrm>
            <a:off x="82192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34x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3" name="Google Shape;1183;p131"/>
          <p:cNvSpPr txBox="1"/>
          <p:nvPr/>
        </p:nvSpPr>
        <p:spPr>
          <a:xfrm>
            <a:off x="945060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3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89" name="Google Shape;1189;p13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December 2019 - RAPIDS 0.11</a:t>
            </a:r>
            <a:endParaRPr/>
          </a:p>
        </p:txBody>
      </p:sp>
      <p:graphicFrame>
        <p:nvGraphicFramePr>
          <p:cNvPr id="1190" name="Google Shape;1190;p132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000" b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Holt-Winters</a:t>
                      </a:r>
                      <a:endParaRPr sz="10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</a:t>
                      </a:r>
                      <a:endParaRPr sz="10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38" name="Google Shape;438;p88"/>
          <p:cNvSpPr txBox="1">
            <a:spLocks noGrp="1"/>
          </p:cNvSpPr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39" name="Google Shape;439;p88"/>
          <p:cNvSpPr txBox="1">
            <a:spLocks noGrp="1"/>
          </p:cNvSpPr>
          <p:nvPr>
            <p:ph type="body" idx="2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What if we could keep data on the GPU?</a:t>
            </a:r>
            <a:endParaRPr/>
          </a:p>
        </p:txBody>
      </p:sp>
      <p:sp>
        <p:nvSpPr>
          <p:cNvPr id="440" name="Google Shape;440;p88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41" name="Google Shape;441;p88"/>
          <p:cNvSpPr/>
          <p:nvPr/>
        </p:nvSpPr>
        <p:spPr>
          <a:xfrm>
            <a:off x="7396644" y="2324313"/>
            <a:ext cx="1664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grpSp>
        <p:nvGrpSpPr>
          <p:cNvPr id="442" name="Google Shape;442;p88"/>
          <p:cNvGrpSpPr/>
          <p:nvPr/>
        </p:nvGrpSpPr>
        <p:grpSpPr>
          <a:xfrm>
            <a:off x="2488255" y="1866554"/>
            <a:ext cx="4091272" cy="3793375"/>
            <a:chOff x="1952368" y="1983679"/>
            <a:chExt cx="4091272" cy="3793375"/>
          </a:xfrm>
        </p:grpSpPr>
        <p:sp>
          <p:nvSpPr>
            <p:cNvPr id="443" name="Google Shape;443;p88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4" name="Google Shape;444;p88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5" name="Google Shape;445;p88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6" name="Google Shape;446;p88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47" name="Google Shape;447;p88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</p:grpSp>
      <p:sp>
        <p:nvSpPr>
          <p:cNvPr id="448" name="Google Shape;448;p88"/>
          <p:cNvSpPr/>
          <p:nvPr/>
        </p:nvSpPr>
        <p:spPr>
          <a:xfrm>
            <a:off x="2639854" y="332398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49" name="Google Shape;449;p88"/>
          <p:cNvGrpSpPr/>
          <p:nvPr/>
        </p:nvGrpSpPr>
        <p:grpSpPr>
          <a:xfrm>
            <a:off x="1572837" y="2116257"/>
            <a:ext cx="3197575" cy="3196981"/>
            <a:chOff x="1270481" y="2254961"/>
            <a:chExt cx="3197575" cy="3196981"/>
          </a:xfrm>
        </p:grpSpPr>
        <p:pic>
          <p:nvPicPr>
            <p:cNvPr id="450" name="Google Shape;450;p8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70481" y="2254961"/>
              <a:ext cx="3197575" cy="319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88"/>
            <p:cNvSpPr/>
            <p:nvPr/>
          </p:nvSpPr>
          <p:spPr>
            <a:xfrm>
              <a:off x="1837038" y="2812926"/>
              <a:ext cx="2067600" cy="204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52" name="Google Shape;452;p88"/>
          <p:cNvSpPr txBox="1"/>
          <p:nvPr/>
        </p:nvSpPr>
        <p:spPr>
          <a:xfrm>
            <a:off x="898366" y="3539310"/>
            <a:ext cx="6174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/>
          </a:p>
        </p:txBody>
      </p:sp>
      <p:cxnSp>
        <p:nvCxnSpPr>
          <p:cNvPr id="453" name="Google Shape;453;p88"/>
          <p:cNvCxnSpPr/>
          <p:nvPr/>
        </p:nvCxnSpPr>
        <p:spPr>
          <a:xfrm>
            <a:off x="3858243" y="3091514"/>
            <a:ext cx="3928200" cy="1800"/>
          </a:xfrm>
          <a:prstGeom prst="bentConnector3">
            <a:avLst>
              <a:gd name="adj1" fmla="val 50000"/>
            </a:avLst>
          </a:prstGeom>
          <a:noFill/>
          <a:ln w="114300" cap="flat" cmpd="sng">
            <a:solidFill>
              <a:srgbClr val="96969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454" name="Google Shape;454;p88"/>
          <p:cNvCxnSpPr/>
          <p:nvPr/>
        </p:nvCxnSpPr>
        <p:spPr>
          <a:xfrm>
            <a:off x="3866480" y="4364259"/>
            <a:ext cx="3928200" cy="1800"/>
          </a:xfrm>
          <a:prstGeom prst="bentConnector3">
            <a:avLst>
              <a:gd name="adj1" fmla="val 50000"/>
            </a:avLst>
          </a:prstGeom>
          <a:noFill/>
          <a:ln w="114300" cap="flat" cmpd="sng">
            <a:solidFill>
              <a:srgbClr val="969696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455" name="Google Shape;455;p88"/>
          <p:cNvCxnSpPr/>
          <p:nvPr/>
        </p:nvCxnSpPr>
        <p:spPr>
          <a:xfrm rot="10800000">
            <a:off x="3177368" y="3309555"/>
            <a:ext cx="0" cy="844500"/>
          </a:xfrm>
          <a:prstGeom prst="straightConnector1">
            <a:avLst/>
          </a:prstGeom>
          <a:noFill/>
          <a:ln w="38100" cap="flat" cmpd="sng">
            <a:solidFill>
              <a:srgbClr val="96969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cxnSp>
      <p:sp>
        <p:nvSpPr>
          <p:cNvPr id="456" name="Google Shape;456;p88"/>
          <p:cNvSpPr/>
          <p:nvPr/>
        </p:nvSpPr>
        <p:spPr>
          <a:xfrm>
            <a:off x="2488255" y="4154056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cxnSp>
        <p:nvCxnSpPr>
          <p:cNvPr id="457" name="Google Shape;457;p88"/>
          <p:cNvCxnSpPr>
            <a:stCxn id="458" idx="3"/>
          </p:cNvCxnSpPr>
          <p:nvPr/>
        </p:nvCxnSpPr>
        <p:spPr>
          <a:xfrm rot="10800000" flipH="1">
            <a:off x="4094244" y="4800340"/>
            <a:ext cx="4134300" cy="912000"/>
          </a:xfrm>
          <a:prstGeom prst="bentConnector3">
            <a:avLst>
              <a:gd name="adj1" fmla="val 100056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459" name="Google Shape;459;p88"/>
          <p:cNvSpPr/>
          <p:nvPr/>
        </p:nvSpPr>
        <p:spPr>
          <a:xfrm>
            <a:off x="7794680" y="3932196"/>
            <a:ext cx="867972" cy="867972"/>
          </a:xfrm>
          <a:prstGeom prst="flowChartInternalStorage">
            <a:avLst/>
          </a:prstGeom>
          <a:solidFill>
            <a:srgbClr val="76B9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0" name="Google Shape;460;p88"/>
          <p:cNvSpPr/>
          <p:nvPr/>
        </p:nvSpPr>
        <p:spPr>
          <a:xfrm>
            <a:off x="2488255" y="28754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cxnSp>
        <p:nvCxnSpPr>
          <p:cNvPr id="461" name="Google Shape;461;p88"/>
          <p:cNvCxnSpPr>
            <a:stCxn id="462" idx="3"/>
          </p:cNvCxnSpPr>
          <p:nvPr/>
        </p:nvCxnSpPr>
        <p:spPr>
          <a:xfrm>
            <a:off x="4094244" y="1764873"/>
            <a:ext cx="4134300" cy="1186800"/>
          </a:xfrm>
          <a:prstGeom prst="bentConnector3">
            <a:avLst>
              <a:gd name="adj1" fmla="val 99823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463" name="Google Shape;463;p88"/>
          <p:cNvSpPr/>
          <p:nvPr/>
        </p:nvSpPr>
        <p:spPr>
          <a:xfrm>
            <a:off x="7794680" y="2659451"/>
            <a:ext cx="867972" cy="867972"/>
          </a:xfrm>
          <a:prstGeom prst="flowChartPredefinedProcess">
            <a:avLst/>
          </a:prstGeom>
          <a:solidFill>
            <a:srgbClr val="76B9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2" name="Google Shape;462;p88"/>
          <p:cNvSpPr/>
          <p:nvPr/>
        </p:nvSpPr>
        <p:spPr>
          <a:xfrm>
            <a:off x="2716044" y="15478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sp>
        <p:nvSpPr>
          <p:cNvPr id="458" name="Google Shape;458;p88"/>
          <p:cNvSpPr/>
          <p:nvPr/>
        </p:nvSpPr>
        <p:spPr>
          <a:xfrm>
            <a:off x="2716044" y="5495290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64" name="Google Shape;464;p88"/>
          <p:cNvSpPr txBox="1"/>
          <p:nvPr/>
        </p:nvSpPr>
        <p:spPr>
          <a:xfrm>
            <a:off x="9252922" y="3539301"/>
            <a:ext cx="6336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88"/>
          <p:cNvSpPr/>
          <p:nvPr/>
        </p:nvSpPr>
        <p:spPr>
          <a:xfrm>
            <a:off x="2488255" y="3711392"/>
            <a:ext cx="1378200" cy="22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Copy &amp; Convert</a:t>
            </a:r>
            <a:endParaRPr/>
          </a:p>
        </p:txBody>
      </p:sp>
      <p:sp>
        <p:nvSpPr>
          <p:cNvPr id="466" name="Google Shape;466;p88"/>
          <p:cNvSpPr/>
          <p:nvPr/>
        </p:nvSpPr>
        <p:spPr>
          <a:xfrm>
            <a:off x="5292880" y="2707880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88"/>
          <p:cNvSpPr/>
          <p:nvPr/>
        </p:nvSpPr>
        <p:spPr>
          <a:xfrm>
            <a:off x="5283274" y="396099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88"/>
          <p:cNvSpPr/>
          <p:nvPr/>
        </p:nvSpPr>
        <p:spPr>
          <a:xfrm>
            <a:off x="2639849" y="323029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3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96" name="Google Shape;1196;p13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 2020 - RAPIDS 0.13</a:t>
            </a:r>
            <a:endParaRPr/>
          </a:p>
        </p:txBody>
      </p:sp>
      <p:graphicFrame>
        <p:nvGraphicFramePr>
          <p:cNvPr id="1197" name="Google Shape;1197;p133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3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cuGraph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8" name="Google Shape;1208;p13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209" name="Google Shape;1209;p135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3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211" name="Google Shape;1211;p13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212" name="Google Shape;1212;p13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213" name="Google Shape;1213;p13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214" name="Google Shape;1214;p135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5" name="Google Shape;1215;p135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16" name="Google Shape;1216;p13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17" name="Google Shape;1217;p13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18" name="Google Shape;1218;p13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19" name="Google Shape;1219;p13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220" name="Google Shape;1220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3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222" name="Google Shape;1222;p135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Analytics</a:t>
            </a:r>
            <a:endParaRPr/>
          </a:p>
        </p:txBody>
      </p:sp>
      <p:sp>
        <p:nvSpPr>
          <p:cNvPr id="1223" name="Google Shape;1223;p13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connections more insights</a:t>
            </a:r>
            <a:endParaRPr/>
          </a:p>
        </p:txBody>
      </p:sp>
      <p:sp>
        <p:nvSpPr>
          <p:cNvPr id="1224" name="Google Shape;1224;p13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225" name="Google Shape;1225;p13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226" name="Google Shape;1226;p13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227" name="Google Shape;1227;p13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228" name="Google Shape;1228;p13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3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dk2"/>
                </a:solidFill>
              </a:rPr>
              <a:t>GOALS AND BENEFITS OF CUGRAPH</a:t>
            </a:r>
            <a:endParaRPr/>
          </a:p>
        </p:txBody>
      </p:sp>
      <p:sp>
        <p:nvSpPr>
          <p:cNvPr id="1235" name="Google Shape;1235;p13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</a:pPr>
            <a:r>
              <a:rPr lang="en-US">
                <a:solidFill>
                  <a:srgbClr val="9900FF"/>
                </a:solidFill>
              </a:rPr>
              <a:t>Focus on Features and User Experience</a:t>
            </a:r>
            <a:endParaRPr/>
          </a:p>
        </p:txBody>
      </p:sp>
      <p:grpSp>
        <p:nvGrpSpPr>
          <p:cNvPr id="1236" name="Google Shape;1236;p136"/>
          <p:cNvGrpSpPr/>
          <p:nvPr/>
        </p:nvGrpSpPr>
        <p:grpSpPr>
          <a:xfrm>
            <a:off x="461772" y="4012254"/>
            <a:ext cx="4777801" cy="1124856"/>
            <a:chOff x="5486399" y="811033"/>
            <a:chExt cx="4777801" cy="1012563"/>
          </a:xfrm>
        </p:grpSpPr>
        <p:sp>
          <p:nvSpPr>
            <p:cNvPr id="1237" name="Google Shape;1237;p136"/>
            <p:cNvSpPr/>
            <p:nvPr/>
          </p:nvSpPr>
          <p:spPr>
            <a:xfrm>
              <a:off x="5486399" y="1334296"/>
              <a:ext cx="4777800" cy="4893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Property Graph support via DataFrames</a:t>
              </a: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36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with cuDF and cuML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9" name="Google Shape;1239;p136"/>
          <p:cNvGrpSpPr/>
          <p:nvPr/>
        </p:nvGrpSpPr>
        <p:grpSpPr>
          <a:xfrm>
            <a:off x="498348" y="2101027"/>
            <a:ext cx="4777800" cy="1389792"/>
            <a:chOff x="341376" y="811034"/>
            <a:chExt cx="4777800" cy="1389792"/>
          </a:xfrm>
        </p:grpSpPr>
        <p:sp>
          <p:nvSpPr>
            <p:cNvPr id="1240" name="Google Shape;1240;p136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500 million edges on a single 32GB GPU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Multi-GPU support for scaling into the billions of edges</a:t>
              </a:r>
              <a:endParaRPr/>
            </a:p>
          </p:txBody>
        </p:sp>
        <p:sp>
          <p:nvSpPr>
            <p:cNvPr id="1241" name="Google Shape;1241;p13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</a:t>
              </a:r>
              <a:endParaRPr/>
            </a:p>
          </p:txBody>
        </p:sp>
      </p:grpSp>
      <p:grpSp>
        <p:nvGrpSpPr>
          <p:cNvPr id="1242" name="Google Shape;1242;p136"/>
          <p:cNvGrpSpPr/>
          <p:nvPr/>
        </p:nvGrpSpPr>
        <p:grpSpPr>
          <a:xfrm>
            <a:off x="5769864" y="2101027"/>
            <a:ext cx="4777800" cy="1389964"/>
            <a:chOff x="5696712" y="3637172"/>
            <a:chExt cx="4777800" cy="1389964"/>
          </a:xfrm>
        </p:grpSpPr>
        <p:sp>
          <p:nvSpPr>
            <p:cNvPr id="1243" name="Google Shape;1243;p136"/>
            <p:cNvSpPr/>
            <p:nvPr/>
          </p:nvSpPr>
          <p:spPr>
            <a:xfrm>
              <a:off x="5696712" y="4160436"/>
              <a:ext cx="4777800" cy="8667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Familiar NetworkX-like API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C/C++:</a:t>
              </a: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lower-level granular control for application developers</a:t>
              </a:r>
              <a:endPara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44" name="Google Shape;1244;p136"/>
            <p:cNvSpPr/>
            <p:nvPr/>
          </p:nvSpPr>
          <p:spPr>
            <a:xfrm>
              <a:off x="5696712" y="3637172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Multiple APIs</a:t>
              </a:r>
              <a:endParaRPr/>
            </a:p>
          </p:txBody>
        </p:sp>
      </p:grpSp>
      <p:grpSp>
        <p:nvGrpSpPr>
          <p:cNvPr id="1245" name="Google Shape;1245;p136"/>
          <p:cNvGrpSpPr/>
          <p:nvPr/>
        </p:nvGrpSpPr>
        <p:grpSpPr>
          <a:xfrm>
            <a:off x="5769864" y="4012217"/>
            <a:ext cx="4777800" cy="1124893"/>
            <a:chOff x="341376" y="811034"/>
            <a:chExt cx="4777800" cy="1124893"/>
          </a:xfrm>
        </p:grpSpPr>
        <p:sp>
          <p:nvSpPr>
            <p:cNvPr id="1246" name="Google Shape;1246;p136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</a:t>
              </a:r>
              <a:endParaRPr/>
            </a:p>
          </p:txBody>
        </p:sp>
        <p:sp>
          <p:nvSpPr>
            <p:cNvPr id="1247" name="Google Shape;1247;p13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3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Technology Stack</a:t>
            </a:r>
            <a:endParaRPr/>
          </a:p>
        </p:txBody>
      </p:sp>
      <p:sp>
        <p:nvSpPr>
          <p:cNvPr id="1253" name="Google Shape;1253;p137"/>
          <p:cNvSpPr/>
          <p:nvPr/>
        </p:nvSpPr>
        <p:spPr>
          <a:xfrm>
            <a:off x="954026" y="1685715"/>
            <a:ext cx="5046377" cy="51626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4" name="Google Shape;1254;p137"/>
          <p:cNvSpPr/>
          <p:nvPr/>
        </p:nvSpPr>
        <p:spPr>
          <a:xfrm>
            <a:off x="954026" y="2324551"/>
            <a:ext cx="5046377" cy="51626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5" name="Google Shape;1255;p137"/>
          <p:cNvSpPr/>
          <p:nvPr/>
        </p:nvSpPr>
        <p:spPr>
          <a:xfrm>
            <a:off x="954026" y="2963388"/>
            <a:ext cx="5046377" cy="51626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</a:t>
            </a: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Algorithms</a:t>
            </a:r>
            <a:endParaRPr/>
          </a:p>
        </p:txBody>
      </p:sp>
      <p:sp>
        <p:nvSpPr>
          <p:cNvPr id="1256" name="Google Shape;1256;p137"/>
          <p:cNvSpPr/>
          <p:nvPr/>
        </p:nvSpPr>
        <p:spPr>
          <a:xfrm>
            <a:off x="954025" y="3602225"/>
            <a:ext cx="13215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Prims</a:t>
            </a:r>
            <a:endParaRPr/>
          </a:p>
        </p:txBody>
      </p:sp>
      <p:sp>
        <p:nvSpPr>
          <p:cNvPr id="1257" name="Google Shape;1257;p137"/>
          <p:cNvSpPr/>
          <p:nvPr/>
        </p:nvSpPr>
        <p:spPr>
          <a:xfrm>
            <a:off x="5399125" y="3602225"/>
            <a:ext cx="601500" cy="68070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8" name="Google Shape;1258;p137"/>
          <p:cNvSpPr/>
          <p:nvPr/>
        </p:nvSpPr>
        <p:spPr>
          <a:xfrm>
            <a:off x="953928" y="4241050"/>
            <a:ext cx="5046377" cy="51626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/>
          </a:p>
        </p:txBody>
      </p:sp>
      <p:sp>
        <p:nvSpPr>
          <p:cNvPr id="1259" name="Google Shape;1259;p137"/>
          <p:cNvSpPr/>
          <p:nvPr/>
        </p:nvSpPr>
        <p:spPr>
          <a:xfrm>
            <a:off x="954026" y="4879890"/>
            <a:ext cx="5046377" cy="516260"/>
          </a:xfrm>
          <a:prstGeom prst="rect">
            <a:avLst/>
          </a:prstGeom>
          <a:solidFill>
            <a:srgbClr val="75B9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/>
          </a:p>
        </p:txBody>
      </p:sp>
      <p:sp>
        <p:nvSpPr>
          <p:cNvPr id="1260" name="Google Shape;1260;p137"/>
          <p:cNvSpPr txBox="1"/>
          <p:nvPr/>
        </p:nvSpPr>
        <p:spPr>
          <a:xfrm>
            <a:off x="7542807" y="1685772"/>
            <a:ext cx="2009400" cy="1200300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1" name="Google Shape;1261;p137"/>
          <p:cNvSpPr txBox="1"/>
          <p:nvPr/>
        </p:nvSpPr>
        <p:spPr>
          <a:xfrm>
            <a:off x="7542800" y="3779722"/>
            <a:ext cx="1996200" cy="1616400"/>
          </a:xfrm>
          <a:prstGeom prst="rect">
            <a:avLst/>
          </a:prstGeom>
          <a:noFill/>
          <a:ln w="317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Gunrock*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62" name="Google Shape;1262;p137"/>
          <p:cNvCxnSpPr>
            <a:stCxn id="1253" idx="3"/>
            <a:endCxn id="1260" idx="1"/>
          </p:cNvCxnSpPr>
          <p:nvPr/>
        </p:nvCxnSpPr>
        <p:spPr>
          <a:xfrm>
            <a:off x="6000404" y="1943845"/>
            <a:ext cx="1542300" cy="3420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  <p:cxnSp>
        <p:nvCxnSpPr>
          <p:cNvPr id="1263" name="Google Shape;1263;p137"/>
          <p:cNvCxnSpPr/>
          <p:nvPr/>
        </p:nvCxnSpPr>
        <p:spPr>
          <a:xfrm>
            <a:off x="6000095" y="4498729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rgbClr val="666666"/>
            </a:solidFill>
            <a:prstDash val="solid"/>
            <a:bevel/>
            <a:headEnd type="none" w="lg" len="lg"/>
            <a:tailEnd type="triangle" w="med" len="med"/>
          </a:ln>
        </p:spPr>
      </p:cxnSp>
      <p:sp>
        <p:nvSpPr>
          <p:cNvPr id="1264" name="Google Shape;1264;p137"/>
          <p:cNvSpPr/>
          <p:nvPr/>
        </p:nvSpPr>
        <p:spPr>
          <a:xfrm>
            <a:off x="2355425" y="3602225"/>
            <a:ext cx="15942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cuGraphBLAS</a:t>
            </a:r>
            <a:endParaRPr/>
          </a:p>
        </p:txBody>
      </p:sp>
      <p:sp>
        <p:nvSpPr>
          <p:cNvPr id="1265" name="Google Shape;1265;p137"/>
          <p:cNvSpPr/>
          <p:nvPr/>
        </p:nvSpPr>
        <p:spPr>
          <a:xfrm>
            <a:off x="4013626" y="3602225"/>
            <a:ext cx="13215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cuHornet</a:t>
            </a:r>
            <a:endParaRPr/>
          </a:p>
        </p:txBody>
      </p:sp>
      <p:sp>
        <p:nvSpPr>
          <p:cNvPr id="1266" name="Google Shape;1266;p137"/>
          <p:cNvSpPr txBox="1"/>
          <p:nvPr/>
        </p:nvSpPr>
        <p:spPr>
          <a:xfrm>
            <a:off x="42675" y="5597675"/>
            <a:ext cx="109302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nvGRAPH has been Opened Sourced and integrated into cuGraph.  A legacy version is available in a RAPIDS GitHub repo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7" name="Google Shape;1267;p137"/>
          <p:cNvSpPr txBox="1"/>
          <p:nvPr/>
        </p:nvSpPr>
        <p:spPr>
          <a:xfrm>
            <a:off x="9269775" y="5597675"/>
            <a:ext cx="1703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 Gunrock is from UC Davis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3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274" name="Google Shape;1274;p13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</a:t>
            </a:r>
            <a:r>
              <a:rPr lang="en-US"/>
              <a:t>NetworkX</a:t>
            </a:r>
            <a:endParaRPr/>
          </a:p>
        </p:txBody>
      </p:sp>
      <p:sp>
        <p:nvSpPr>
          <p:cNvPr id="1275" name="Google Shape;1275;p138"/>
          <p:cNvSpPr/>
          <p:nvPr/>
        </p:nvSpPr>
        <p:spPr>
          <a:xfrm>
            <a:off x="4272698" y="190554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</a:t>
            </a:r>
            <a:endParaRPr sz="1200"/>
          </a:p>
        </p:txBody>
      </p:sp>
      <p:sp>
        <p:nvSpPr>
          <p:cNvPr id="1276" name="Google Shape;1276;p138"/>
          <p:cNvSpPr/>
          <p:nvPr/>
        </p:nvSpPr>
        <p:spPr>
          <a:xfrm>
            <a:off x="4272648" y="280363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</a:t>
            </a:r>
            <a:endParaRPr sz="1200"/>
          </a:p>
        </p:txBody>
      </p:sp>
      <p:sp>
        <p:nvSpPr>
          <p:cNvPr id="1277" name="Google Shape;1277;p138"/>
          <p:cNvSpPr/>
          <p:nvPr/>
        </p:nvSpPr>
        <p:spPr>
          <a:xfrm>
            <a:off x="4272648" y="34068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Analysis</a:t>
            </a:r>
            <a:endParaRPr sz="1200"/>
          </a:p>
        </p:txBody>
      </p:sp>
      <p:sp>
        <p:nvSpPr>
          <p:cNvPr id="1278" name="Google Shape;1278;p138"/>
          <p:cNvSpPr/>
          <p:nvPr/>
        </p:nvSpPr>
        <p:spPr>
          <a:xfrm>
            <a:off x="4272648" y="40099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Prediction</a:t>
            </a:r>
            <a:endParaRPr sz="1200"/>
          </a:p>
        </p:txBody>
      </p:sp>
      <p:sp>
        <p:nvSpPr>
          <p:cNvPr id="1279" name="Google Shape;1279;p138"/>
          <p:cNvSpPr/>
          <p:nvPr/>
        </p:nvSpPr>
        <p:spPr>
          <a:xfrm>
            <a:off x="4272648" y="47114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</a:t>
            </a:r>
            <a:endParaRPr sz="1200"/>
          </a:p>
        </p:txBody>
      </p:sp>
      <p:sp>
        <p:nvSpPr>
          <p:cNvPr id="1280" name="Google Shape;1280;p138"/>
          <p:cNvSpPr/>
          <p:nvPr/>
        </p:nvSpPr>
        <p:spPr>
          <a:xfrm>
            <a:off x="4272648" y="533673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200"/>
          </a:p>
        </p:txBody>
      </p:sp>
      <p:sp>
        <p:nvSpPr>
          <p:cNvPr id="1281" name="Google Shape;1281;p138"/>
          <p:cNvSpPr txBox="1"/>
          <p:nvPr/>
        </p:nvSpPr>
        <p:spPr>
          <a:xfrm>
            <a:off x="7838875" y="1737636"/>
            <a:ext cx="2450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Balanced-Cut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Modularity Maximization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Louvain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Subgraph Extraction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KCore and KCore Number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2" name="Google Shape;1282;p138"/>
          <p:cNvSpPr txBox="1"/>
          <p:nvPr/>
        </p:nvSpPr>
        <p:spPr>
          <a:xfrm>
            <a:off x="7838950" y="3989375"/>
            <a:ext cx="2563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Weighted 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Overlap Coefficient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3" name="Google Shape;1283;p138"/>
          <p:cNvSpPr txBox="1"/>
          <p:nvPr/>
        </p:nvSpPr>
        <p:spPr>
          <a:xfrm>
            <a:off x="7838953" y="4715450"/>
            <a:ext cx="2811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Single Source Shortest Path (SSSP)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Breadth First Search (BFS)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4" name="Google Shape;1284;p138"/>
          <p:cNvSpPr txBox="1"/>
          <p:nvPr/>
        </p:nvSpPr>
        <p:spPr>
          <a:xfrm>
            <a:off x="7762744" y="5423821"/>
            <a:ext cx="2543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Triangle Counting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COO-to-CSR 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(Multi-GPU)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Transpose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5" name="Google Shape;1285;p138"/>
          <p:cNvSpPr/>
          <p:nvPr/>
        </p:nvSpPr>
        <p:spPr>
          <a:xfrm>
            <a:off x="1409155" y="4618454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/>
          </a:p>
        </p:txBody>
      </p:sp>
      <p:sp>
        <p:nvSpPr>
          <p:cNvPr id="1286" name="Google Shape;1286;p138"/>
          <p:cNvSpPr txBox="1"/>
          <p:nvPr/>
        </p:nvSpPr>
        <p:spPr>
          <a:xfrm>
            <a:off x="1886004" y="5629287"/>
            <a:ext cx="1351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7" name="Google Shape;1287;p138"/>
          <p:cNvSpPr/>
          <p:nvPr/>
        </p:nvSpPr>
        <p:spPr>
          <a:xfrm>
            <a:off x="1409155" y="5187590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Utilities</a:t>
            </a:r>
            <a:endParaRPr sz="1200"/>
          </a:p>
        </p:txBody>
      </p:sp>
      <p:sp>
        <p:nvSpPr>
          <p:cNvPr id="1288" name="Google Shape;1288;p138"/>
          <p:cNvSpPr txBox="1"/>
          <p:nvPr/>
        </p:nvSpPr>
        <p:spPr>
          <a:xfrm>
            <a:off x="7838875" y="2803625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Weakly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Strongly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9" name="Google Shape;1289;p138"/>
          <p:cNvSpPr txBox="1"/>
          <p:nvPr/>
        </p:nvSpPr>
        <p:spPr>
          <a:xfrm>
            <a:off x="7838875" y="3401900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Page Rank (Multi-GPU)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Personal Page Rank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Katz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0" name="Google Shape;1290;p138"/>
          <p:cNvSpPr/>
          <p:nvPr/>
        </p:nvSpPr>
        <p:spPr>
          <a:xfrm>
            <a:off x="1409155" y="4009979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 Language</a:t>
            </a:r>
            <a:endParaRPr sz="1200"/>
          </a:p>
        </p:txBody>
      </p:sp>
      <p:pic>
        <p:nvPicPr>
          <p:cNvPr id="1291" name="Google Shape;129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25" y="1419723"/>
            <a:ext cx="2498950" cy="24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38"/>
          <p:cNvSpPr txBox="1"/>
          <p:nvPr/>
        </p:nvSpPr>
        <p:spPr>
          <a:xfrm>
            <a:off x="50227" y="5191500"/>
            <a:ext cx="1351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Renumbering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39"/>
          <p:cNvSpPr txBox="1">
            <a:spLocks noGrp="1"/>
          </p:cNvSpPr>
          <p:nvPr>
            <p:ph type="title"/>
          </p:nvPr>
        </p:nvSpPr>
        <p:spPr>
          <a:xfrm>
            <a:off x="344392" y="34617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/>
              <a:t>Benchmarks: single-GPU cuGraph vs NetworkX</a:t>
            </a:r>
            <a:endParaRPr/>
          </a:p>
        </p:txBody>
      </p:sp>
      <p:graphicFrame>
        <p:nvGraphicFramePr>
          <p:cNvPr id="1298" name="Google Shape;1298;p139"/>
          <p:cNvGraphicFramePr/>
          <p:nvPr/>
        </p:nvGraphicFramePr>
        <p:xfrm>
          <a:off x="8099873" y="142255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{ADA39E06-C9DC-49DE-A547-EB71F6375FB1}</a:tableStyleId>
              </a:tblPr>
              <a:tblGrid>
                <a:gridCol w="133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9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Dataset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Nodes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Edges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preferentialAttachment</a:t>
                      </a:r>
                      <a:endParaRPr sz="8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100,000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999,970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caidaRouterLevel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192,244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1,218,132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coAuthorsDBLP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dblp-2010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326,186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1,615,400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citationCiteseer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268,495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2,313,294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coPapersDBLP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540,486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30,491,458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3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coPapersCiteseer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434,102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32,073,440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as-Skitter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1,696,415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22,190,596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99" name="Google Shape;129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9503"/>
            <a:ext cx="7846075" cy="451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40"/>
          <p:cNvSpPr txBox="1">
            <a:spLocks noGrp="1"/>
          </p:cNvSpPr>
          <p:nvPr>
            <p:ph type="title"/>
          </p:nvPr>
        </p:nvSpPr>
        <p:spPr>
          <a:xfrm>
            <a:off x="344392" y="346172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/>
              <a:t>Benchmarks: cyLouvain and SciPy PageRank</a:t>
            </a:r>
            <a:endParaRPr/>
          </a:p>
        </p:txBody>
      </p:sp>
      <p:pic>
        <p:nvPicPr>
          <p:cNvPr id="1305" name="Google Shape;130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0" y="1893134"/>
            <a:ext cx="5335601" cy="396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850" y="1893125"/>
            <a:ext cx="5335600" cy="395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4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2"/>
                </a:solidFill>
              </a:rPr>
              <a:t>Multi-GPU PageRank Performance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13" name="Google Shape;1313;p14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ts val="2000"/>
              <a:buNone/>
            </a:pPr>
            <a:r>
              <a:rPr lang="en-US"/>
              <a:t>PageRank portion of the HiBench benchmark suite</a:t>
            </a:r>
            <a:endParaRPr/>
          </a:p>
        </p:txBody>
      </p:sp>
      <p:graphicFrame>
        <p:nvGraphicFramePr>
          <p:cNvPr id="1314" name="Google Shape;1314;p141"/>
          <p:cNvGraphicFramePr/>
          <p:nvPr/>
        </p:nvGraphicFramePr>
        <p:xfrm>
          <a:off x="901513" y="2089152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{BA08D5E6-CB29-422A-BA0A-327232427026}</a:tableStyleId>
              </a:tblPr>
              <a:tblGrid>
                <a:gridCol w="135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9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HiBench Scale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Vertices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Edges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CSV File (GB)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# of GPUs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# of CPU Threads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PageRank for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3 Iterations (secs)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Huge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198,000,000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1.1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1,980,000,000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34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x2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4,000,000,000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69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9.0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x4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8,000,000,000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146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18.2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x8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31.8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x8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800*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5760*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15" name="Google Shape;1315;p141"/>
          <p:cNvSpPr txBox="1"/>
          <p:nvPr/>
        </p:nvSpPr>
        <p:spPr>
          <a:xfrm>
            <a:off x="391650" y="5370850"/>
            <a:ext cx="10189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BigData x8, 100x 8-vCPU nodes, Apache Spark GraphX ⇒ 96 mins!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4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21" name="Google Shape;1321;p14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December 2019 - RAPIDS 0.11</a:t>
            </a:r>
            <a:endParaRPr/>
          </a:p>
        </p:txBody>
      </p:sp>
      <p:graphicFrame>
        <p:nvGraphicFramePr>
          <p:cNvPr id="1322" name="Google Shape;1322;p142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highlight>
                          <a:srgbClr val="75B900"/>
                        </a:highlight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from Apache Arrow</a:t>
            </a:r>
            <a:endParaRPr/>
          </a:p>
        </p:txBody>
      </p:sp>
      <p:pic>
        <p:nvPicPr>
          <p:cNvPr id="475" name="Google Shape;475;p89"/>
          <p:cNvPicPr preferRelativeResize="0"/>
          <p:nvPr/>
        </p:nvPicPr>
        <p:blipFill rotWithShape="1">
          <a:blip r:embed="rId3">
            <a:alphaModFix/>
          </a:blip>
          <a:srcRect b="29453"/>
          <a:stretch/>
        </p:blipFill>
        <p:spPr>
          <a:xfrm>
            <a:off x="457200" y="1406176"/>
            <a:ext cx="10058402" cy="2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89" descr="pacheArrow (@ApacheArrow) | Twit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5418" y="721195"/>
            <a:ext cx="607162" cy="6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9"/>
          <p:cNvSpPr txBox="1"/>
          <p:nvPr/>
        </p:nvSpPr>
        <p:spPr>
          <a:xfrm>
            <a:off x="498351" y="5466625"/>
            <a:ext cx="57192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From Apache Arrow Home Page - https://arrow.apache.org/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89"/>
          <p:cNvSpPr txBox="1"/>
          <p:nvPr/>
        </p:nvSpPr>
        <p:spPr>
          <a:xfrm>
            <a:off x="457200" y="4293550"/>
            <a:ext cx="56367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Each system has its own internal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70-80% computation wasted on serialization and deserialization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functionality implemented in multiple projects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89"/>
          <p:cNvSpPr txBox="1"/>
          <p:nvPr/>
        </p:nvSpPr>
        <p:spPr>
          <a:xfrm>
            <a:off x="5666200" y="4451875"/>
            <a:ext cx="53067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All systems utilize the same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overhead for cross-system communication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Projects can share functionality (eg, Parquet-to-Arrow reader)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4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28" name="Google Shape;1328;p14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 2020 - RAPIDS 0.13</a:t>
            </a:r>
            <a:endParaRPr/>
          </a:p>
        </p:txBody>
      </p:sp>
      <p:graphicFrame>
        <p:nvGraphicFramePr>
          <p:cNvPr id="1329" name="Google Shape;1329;p143"/>
          <p:cNvGraphicFramePr/>
          <p:nvPr/>
        </p:nvGraphicFramePr>
        <p:xfrm>
          <a:off x="25603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44"/>
          <p:cNvSpPr txBox="1">
            <a:spLocks noGrp="1"/>
          </p:cNvSpPr>
          <p:nvPr>
            <p:ph type="title"/>
          </p:nvPr>
        </p:nvSpPr>
        <p:spPr>
          <a:xfrm>
            <a:off x="1752450" y="2399100"/>
            <a:ext cx="74679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 Technology Stack</a:t>
            </a:r>
            <a:endParaRPr/>
          </a:p>
        </p:txBody>
      </p:sp>
      <p:grpSp>
        <p:nvGrpSpPr>
          <p:cNvPr id="1340" name="Google Shape;1340;p145"/>
          <p:cNvGrpSpPr/>
          <p:nvPr/>
        </p:nvGrpSpPr>
        <p:grpSpPr>
          <a:xfrm>
            <a:off x="2964775" y="1685715"/>
            <a:ext cx="5046450" cy="3710485"/>
            <a:chOff x="954025" y="1685715"/>
            <a:chExt cx="5046450" cy="3710485"/>
          </a:xfrm>
        </p:grpSpPr>
        <p:sp>
          <p:nvSpPr>
            <p:cNvPr id="1341" name="Google Shape;1341;p145"/>
            <p:cNvSpPr/>
            <p:nvPr/>
          </p:nvSpPr>
          <p:spPr>
            <a:xfrm>
              <a:off x="954026" y="1685715"/>
              <a:ext cx="5046300" cy="5163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2" name="Google Shape;1342;p145"/>
            <p:cNvSpPr/>
            <p:nvPr/>
          </p:nvSpPr>
          <p:spPr>
            <a:xfrm>
              <a:off x="954026" y="2324551"/>
              <a:ext cx="5046300" cy="5163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3" name="Google Shape;1343;p145"/>
            <p:cNvSpPr/>
            <p:nvPr/>
          </p:nvSpPr>
          <p:spPr>
            <a:xfrm>
              <a:off x="954026" y="2963388"/>
              <a:ext cx="5046300" cy="516300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cuSpatial</a:t>
              </a:r>
              <a:endParaRPr/>
            </a:p>
          </p:txBody>
        </p:sp>
        <p:sp>
          <p:nvSpPr>
            <p:cNvPr id="1344" name="Google Shape;1344;p145"/>
            <p:cNvSpPr/>
            <p:nvPr/>
          </p:nvSpPr>
          <p:spPr>
            <a:xfrm>
              <a:off x="954025" y="3602225"/>
              <a:ext cx="2659800" cy="5163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</a:t>
              </a: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DF C++</a:t>
              </a:r>
              <a:endParaRPr/>
            </a:p>
          </p:txBody>
        </p:sp>
        <p:sp>
          <p:nvSpPr>
            <p:cNvPr id="1345" name="Google Shape;1345;p145"/>
            <p:cNvSpPr/>
            <p:nvPr/>
          </p:nvSpPr>
          <p:spPr>
            <a:xfrm>
              <a:off x="954025" y="4048825"/>
              <a:ext cx="1257600" cy="7083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6" name="Google Shape;1346;p145"/>
            <p:cNvSpPr/>
            <p:nvPr/>
          </p:nvSpPr>
          <p:spPr>
            <a:xfrm>
              <a:off x="3786450" y="3602250"/>
              <a:ext cx="800700" cy="6741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7" name="Google Shape;1347;p145"/>
            <p:cNvSpPr/>
            <p:nvPr/>
          </p:nvSpPr>
          <p:spPr>
            <a:xfrm>
              <a:off x="2364146" y="4241063"/>
              <a:ext cx="2223000" cy="5163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Thrust</a:t>
              </a:r>
              <a:endParaRPr/>
            </a:p>
          </p:txBody>
        </p:sp>
        <p:sp>
          <p:nvSpPr>
            <p:cNvPr id="1348" name="Google Shape;1348;p145"/>
            <p:cNvSpPr/>
            <p:nvPr/>
          </p:nvSpPr>
          <p:spPr>
            <a:xfrm>
              <a:off x="954025" y="4879900"/>
              <a:ext cx="5046300" cy="516300"/>
            </a:xfrm>
            <a:prstGeom prst="rect">
              <a:avLst/>
            </a:prstGeom>
            <a:solidFill>
              <a:srgbClr val="73B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  <p:sp>
          <p:nvSpPr>
            <p:cNvPr id="1349" name="Google Shape;1349;p145"/>
            <p:cNvSpPr/>
            <p:nvPr/>
          </p:nvSpPr>
          <p:spPr>
            <a:xfrm>
              <a:off x="4742875" y="3390750"/>
              <a:ext cx="1257600" cy="1366200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4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grpSp>
        <p:nvGrpSpPr>
          <p:cNvPr id="1355" name="Google Shape;1355;p146"/>
          <p:cNvGrpSpPr/>
          <p:nvPr/>
        </p:nvGrpSpPr>
        <p:grpSpPr>
          <a:xfrm>
            <a:off x="593373" y="4278429"/>
            <a:ext cx="4777802" cy="1401809"/>
            <a:chOff x="5486400" y="811033"/>
            <a:chExt cx="4777802" cy="1261868"/>
          </a:xfrm>
        </p:grpSpPr>
        <p:sp>
          <p:nvSpPr>
            <p:cNvPr id="1356" name="Google Shape;1356;p146"/>
            <p:cNvSpPr/>
            <p:nvPr/>
          </p:nvSpPr>
          <p:spPr>
            <a:xfrm>
              <a:off x="5486402" y="1334301"/>
              <a:ext cx="4777800" cy="7386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</a:rPr>
                <a:t>cuDF for data loading, cuGraph for routing optimization, and cuML for clustering are just a few examples</a:t>
              </a: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46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into </a:t>
              </a:r>
              <a:r>
                <a:rPr lang="en-US" sz="1800" b="1">
                  <a:solidFill>
                    <a:schemeClr val="lt1"/>
                  </a:solidFill>
                </a:rPr>
                <a:t>RAPIDS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8" name="Google Shape;1358;p146"/>
          <p:cNvGrpSpPr/>
          <p:nvPr/>
        </p:nvGrpSpPr>
        <p:grpSpPr>
          <a:xfrm>
            <a:off x="593364" y="2989579"/>
            <a:ext cx="4777800" cy="1124893"/>
            <a:chOff x="341376" y="811034"/>
            <a:chExt cx="4777800" cy="1124893"/>
          </a:xfrm>
        </p:grpSpPr>
        <p:sp>
          <p:nvSpPr>
            <p:cNvPr id="1359" name="Google Shape;1359;p146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 for 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spatial analytics</a:t>
              </a:r>
              <a:endParaRPr/>
            </a:p>
          </p:txBody>
        </p:sp>
        <p:sp>
          <p:nvSpPr>
            <p:cNvPr id="1360" name="Google Shape;1360;p14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  <p:grpSp>
        <p:nvGrpSpPr>
          <p:cNvPr id="1361" name="Google Shape;1361;p146"/>
          <p:cNvGrpSpPr/>
          <p:nvPr/>
        </p:nvGrpSpPr>
        <p:grpSpPr>
          <a:xfrm>
            <a:off x="593373" y="1435827"/>
            <a:ext cx="4777800" cy="1389792"/>
            <a:chOff x="341376" y="811034"/>
            <a:chExt cx="4777800" cy="1389792"/>
          </a:xfrm>
        </p:grpSpPr>
        <p:sp>
          <p:nvSpPr>
            <p:cNvPr id="1362" name="Google Shape;1362;p146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73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1000x faster than CPU spatial libraries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285750" marR="0" lvl="0" indent="-273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Python and C++ APIs for maximum usability and integration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3" name="Google Shape;1363;p14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&amp; Ease of Use </a:t>
              </a:r>
              <a:endParaRPr/>
            </a:p>
          </p:txBody>
        </p:sp>
      </p:grpSp>
      <p:pic>
        <p:nvPicPr>
          <p:cNvPr id="1364" name="Google Shape;136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123" y="1608996"/>
            <a:ext cx="3364571" cy="404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4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sp>
        <p:nvSpPr>
          <p:cNvPr id="1371" name="Google Shape;1371;p14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0.11 and Beyond</a:t>
            </a:r>
            <a:endParaRPr/>
          </a:p>
        </p:txBody>
      </p:sp>
      <p:graphicFrame>
        <p:nvGraphicFramePr>
          <p:cNvPr id="1372" name="Google Shape;1372;p147"/>
          <p:cNvGraphicFramePr/>
          <p:nvPr/>
        </p:nvGraphicFramePr>
        <p:xfrm>
          <a:off x="1600" y="186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Layer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0.11 Functionality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Functionality Roadmap (2020)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High-level Analytics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enabling distance, speed, trajectory similarity, trajectory clustering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for additional spatio-temporal trajectory clustering, acceleration, dwell-time, salient locations, trajectory anomaly detection, origin destination, etc.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Graph layer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cuGraph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Map matching, Djikstra algorithm, Routing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Query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Spatial Window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Nearest Neighbor,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KNN, Spatiotemporal range search and joins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Index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Grid, Quad Tree, 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R-Tree, Geohash, Voronoi Tessellation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Geo-operations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 in polygon (PIP), Haversine distance, Hausdorff distance, lat-lon to xy transformation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Line intersecting polygon, Other distance functions, Polygon intersection, union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Geo-representation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Shape primitives, points, polylines, polygons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Additional shape primitives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4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graphicFrame>
        <p:nvGraphicFramePr>
          <p:cNvPr id="1378" name="Google Shape;1378;p148"/>
          <p:cNvGraphicFramePr/>
          <p:nvPr/>
        </p:nvGraphicFramePr>
        <p:xfrm>
          <a:off x="1600" y="184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{74477171-52DA-49B5-8C24-259420A4DA03}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Operation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Input data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Reference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Speedup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Point-in-Polygon Test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1.3+ million vehicle point locations and 27 Region of Interests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1.11 ms 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1.50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Titan V]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334 ms (C++, optimized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130468.2 ms (python Shapely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i7-7800X]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301X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86,978X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Haversine Distance Computation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13+ million Monthly NYC taxi trip pickup and drop-off locations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7.61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416.9 ms (Numba)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54.7X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2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Hausdorff Distance Computation (for clustering)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52,800 trajectories with 1.3+ million points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13.5s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[Quadro V100]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19227.5s (Python SciPy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i7-6700K]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1,400X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79" name="Google Shape;1379;p14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Performance at a Glance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49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5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Ecosystem Partners</a:t>
            </a:r>
            <a:endParaRPr sz="3600" b="1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90" name="Google Shape;1390;p150"/>
          <p:cNvPicPr preferRelativeResize="0"/>
          <p:nvPr/>
        </p:nvPicPr>
        <p:blipFill rotWithShape="1">
          <a:blip r:embed="rId3">
            <a:alphaModFix/>
          </a:blip>
          <a:srcRect t="119" b="129"/>
          <a:stretch/>
        </p:blipFill>
        <p:spPr>
          <a:xfrm>
            <a:off x="2516445" y="1328425"/>
            <a:ext cx="5939911" cy="446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5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on top of RAPIDS</a:t>
            </a:r>
            <a:endParaRPr/>
          </a:p>
        </p:txBody>
      </p:sp>
      <p:sp>
        <p:nvSpPr>
          <p:cNvPr id="1397" name="Google Shape;1397;p15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A bigger, better, stronger ecosystem for all</a:t>
            </a:r>
            <a:endParaRPr/>
          </a:p>
        </p:txBody>
      </p:sp>
      <p:pic>
        <p:nvPicPr>
          <p:cNvPr id="1398" name="Google Shape;1398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25" y="1785125"/>
            <a:ext cx="2792350" cy="2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9" y="2282339"/>
            <a:ext cx="2792351" cy="12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51"/>
          <p:cNvSpPr txBox="1"/>
          <p:nvPr/>
        </p:nvSpPr>
        <p:spPr>
          <a:xfrm>
            <a:off x="7682100" y="2465350"/>
            <a:ext cx="22293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rebuchet MS"/>
                <a:ea typeface="Trebuchet MS"/>
                <a:cs typeface="Trebuchet MS"/>
                <a:sym typeface="Trebuchet MS"/>
              </a:rPr>
              <a:t>Streamz</a:t>
            </a:r>
            <a:endParaRPr sz="3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1" name="Google Shape;1401;p151"/>
          <p:cNvSpPr txBox="1">
            <a:spLocks noGrp="1"/>
          </p:cNvSpPr>
          <p:nvPr>
            <p:ph type="body" idx="1"/>
          </p:nvPr>
        </p:nvSpPr>
        <p:spPr>
          <a:xfrm>
            <a:off x="498350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High-Performance Serverless event and data processing that utilizes RAPIDS for GPU Acceleration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2" name="Google Shape;1402;p151"/>
          <p:cNvSpPr txBox="1">
            <a:spLocks noGrp="1"/>
          </p:cNvSpPr>
          <p:nvPr>
            <p:ph type="body" idx="1"/>
          </p:nvPr>
        </p:nvSpPr>
        <p:spPr>
          <a:xfrm>
            <a:off x="7682100" y="4420100"/>
            <a:ext cx="22293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Distributed stream processing using RAPIDS and Dask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03" name="Google Shape;1403;p151"/>
          <p:cNvSpPr txBox="1">
            <a:spLocks noGrp="1"/>
          </p:cNvSpPr>
          <p:nvPr>
            <p:ph type="body" idx="1"/>
          </p:nvPr>
        </p:nvSpPr>
        <p:spPr>
          <a:xfrm>
            <a:off x="4090225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GPU accelerated SQL engine built on top of RAPIDS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5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  <p:grpSp>
        <p:nvGrpSpPr>
          <p:cNvPr id="1409" name="Google Shape;1409;p152"/>
          <p:cNvGrpSpPr/>
          <p:nvPr/>
        </p:nvGrpSpPr>
        <p:grpSpPr>
          <a:xfrm>
            <a:off x="498338" y="1708925"/>
            <a:ext cx="4657975" cy="3245797"/>
            <a:chOff x="718175" y="539375"/>
            <a:chExt cx="4657975" cy="3245797"/>
          </a:xfrm>
        </p:grpSpPr>
        <p:pic>
          <p:nvPicPr>
            <p:cNvPr id="1410" name="Google Shape;1410;p1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27470" y="1359279"/>
              <a:ext cx="689548" cy="684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1" name="Google Shape;1411;p152"/>
            <p:cNvPicPr preferRelativeResize="0"/>
            <p:nvPr/>
          </p:nvPicPr>
          <p:blipFill rotWithShape="1">
            <a:blip r:embed="rId4">
              <a:alphaModFix/>
            </a:blip>
            <a:srcRect l="99" r="99"/>
            <a:stretch/>
          </p:blipFill>
          <p:spPr>
            <a:xfrm>
              <a:off x="2217350" y="539375"/>
              <a:ext cx="1569875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2" name="Google Shape;1412;p1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55354" y="1333806"/>
              <a:ext cx="719177" cy="734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3" name="Google Shape;1413;p152"/>
            <p:cNvPicPr preferRelativeResize="0"/>
            <p:nvPr/>
          </p:nvPicPr>
          <p:blipFill rotWithShape="1">
            <a:blip r:embed="rId6">
              <a:alphaModFix/>
            </a:blip>
            <a:srcRect l="59" r="69"/>
            <a:stretch/>
          </p:blipFill>
          <p:spPr>
            <a:xfrm>
              <a:off x="872595" y="1309106"/>
              <a:ext cx="666160" cy="784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4" name="Google Shape;1414;p1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96503" y="1321450"/>
              <a:ext cx="851684" cy="75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5" name="Google Shape;1415;p152"/>
            <p:cNvPicPr preferRelativeResize="0"/>
            <p:nvPr/>
          </p:nvPicPr>
          <p:blipFill rotWithShape="1">
            <a:blip r:embed="rId8">
              <a:alphaModFix/>
            </a:blip>
            <a:srcRect t="189" b="179"/>
            <a:stretch/>
          </p:blipFill>
          <p:spPr>
            <a:xfrm>
              <a:off x="2326527" y="969523"/>
              <a:ext cx="1351528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6" name="Google Shape;1416;p15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8238" y="2551021"/>
              <a:ext cx="3609499" cy="312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7" name="Google Shape;1417;p15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42100" y="3183875"/>
              <a:ext cx="1761799" cy="601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8" name="Google Shape;1418;p152"/>
            <p:cNvSpPr txBox="1"/>
            <p:nvPr/>
          </p:nvSpPr>
          <p:spPr>
            <a:xfrm>
              <a:off x="2769050" y="824625"/>
              <a:ext cx="4665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AI</a:t>
              </a:r>
              <a:endParaRPr sz="15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19" name="Google Shape;1419;p152"/>
            <p:cNvSpPr txBox="1"/>
            <p:nvPr/>
          </p:nvSpPr>
          <p:spPr>
            <a:xfrm>
              <a:off x="718175" y="2245850"/>
              <a:ext cx="972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SQL Queries</a:t>
              </a:r>
              <a:endParaRPr sz="1050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0" name="Google Shape;1420;p152"/>
            <p:cNvSpPr txBox="1"/>
            <p:nvPr/>
          </p:nvSpPr>
          <p:spPr>
            <a:xfrm>
              <a:off x="1783500" y="2245850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Preparation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1" name="Google Shape;1421;p152"/>
            <p:cNvSpPr txBox="1"/>
            <p:nvPr/>
          </p:nvSpPr>
          <p:spPr>
            <a:xfrm>
              <a:off x="3031925" y="2246685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 Learning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2" name="Google Shape;1422;p152"/>
            <p:cNvSpPr txBox="1"/>
            <p:nvPr/>
          </p:nvSpPr>
          <p:spPr>
            <a:xfrm>
              <a:off x="4266450" y="2245850"/>
              <a:ext cx="11097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Graph Analytics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3" name="Google Shape;1423;p152"/>
            <p:cNvSpPr txBox="1"/>
            <p:nvPr/>
          </p:nvSpPr>
          <p:spPr>
            <a:xfrm>
              <a:off x="1909950" y="2835225"/>
              <a:ext cx="22431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595959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Apache Arrow on GPU</a:t>
              </a:r>
              <a:endParaRPr b="1">
                <a:solidFill>
                  <a:srgbClr val="595959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4" name="Google Shape;1424;p152"/>
            <p:cNvSpPr txBox="1"/>
            <p:nvPr/>
          </p:nvSpPr>
          <p:spPr>
            <a:xfrm>
              <a:off x="718188" y="2029225"/>
              <a:ext cx="9924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b="1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5" name="Google Shape;1425;p152"/>
            <p:cNvSpPr txBox="1"/>
            <p:nvPr/>
          </p:nvSpPr>
          <p:spPr>
            <a:xfrm>
              <a:off x="1884754" y="2030261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6" name="Google Shape;1426;p152"/>
            <p:cNvSpPr txBox="1"/>
            <p:nvPr/>
          </p:nvSpPr>
          <p:spPr>
            <a:xfrm>
              <a:off x="3133183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7" name="Google Shape;1427;p152"/>
            <p:cNvSpPr txBox="1"/>
            <p:nvPr/>
          </p:nvSpPr>
          <p:spPr>
            <a:xfrm>
              <a:off x="4334849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cuGRAPH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pic>
        <p:nvPicPr>
          <p:cNvPr id="1428" name="Google Shape;1428;p1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64463" y="1708925"/>
            <a:ext cx="5511684" cy="3141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486" name="Google Shape;486;p9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487" name="Google Shape;487;p90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488" name="Google Shape;488;p90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89" name="Google Shape;489;p90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0" name="Google Shape;490;p90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1" name="Google Shape;491;p90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2" name="Google Shape;492;p90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3" name="Google Shape;493;p90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4" name="Google Shape;494;p90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5" name="Google Shape;495;p90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96" name="Google Shape;496;p90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7" name="Google Shape;497;p90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8" name="Google Shape;498;p90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9" name="Google Shape;499;p90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500" name="Google Shape;500;p90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501" name="Google Shape;501;p90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2" name="Google Shape;502;p90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503" name="Google Shape;503;p90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4" name="Google Shape;504;p90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5" name="Google Shape;505;p90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06" name="Google Shape;506;p90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7" name="Google Shape;507;p90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8" name="Google Shape;508;p90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sp>
        <p:nvSpPr>
          <p:cNvPr id="509" name="Google Shape;509;p90"/>
          <p:cNvSpPr/>
          <p:nvPr/>
        </p:nvSpPr>
        <p:spPr>
          <a:xfrm>
            <a:off x="490975" y="5186650"/>
            <a:ext cx="535800" cy="7119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Arrow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1000"/>
          </a:p>
        </p:txBody>
      </p:sp>
      <p:sp>
        <p:nvSpPr>
          <p:cNvPr id="510" name="Google Shape;510;p90"/>
          <p:cNvSpPr/>
          <p:nvPr/>
        </p:nvSpPr>
        <p:spPr>
          <a:xfrm>
            <a:off x="1437468" y="5186649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11" name="Google Shape;511;p90"/>
          <p:cNvSpPr/>
          <p:nvPr/>
        </p:nvSpPr>
        <p:spPr>
          <a:xfrm>
            <a:off x="1848172" y="5186648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 sz="1200"/>
          </a:p>
        </p:txBody>
      </p:sp>
      <p:cxnSp>
        <p:nvCxnSpPr>
          <p:cNvPr id="512" name="Google Shape;512;p90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name="adj1" fmla="val -1332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90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name="adj1" fmla="val -1660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90"/>
          <p:cNvCxnSpPr/>
          <p:nvPr/>
        </p:nvCxnSpPr>
        <p:spPr>
          <a:xfrm flipH="1">
            <a:off x="2633702" y="4602098"/>
            <a:ext cx="3767100" cy="1078500"/>
          </a:xfrm>
          <a:prstGeom prst="bentConnector3">
            <a:avLst>
              <a:gd name="adj1" fmla="val -605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5" name="Google Shape;515;p90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6" name="Google Shape;516;p90"/>
          <p:cNvSpPr txBox="1"/>
          <p:nvPr/>
        </p:nvSpPr>
        <p:spPr>
          <a:xfrm>
            <a:off x="6400801" y="4919897"/>
            <a:ext cx="20925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50-1</a:t>
            </a: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90"/>
          <p:cNvSpPr txBox="1"/>
          <p:nvPr/>
        </p:nvSpPr>
        <p:spPr>
          <a:xfrm>
            <a:off x="490976" y="485083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RAPIDS</a:t>
            </a:r>
            <a:endParaRPr/>
          </a:p>
        </p:txBody>
      </p:sp>
      <p:sp>
        <p:nvSpPr>
          <p:cNvPr id="518" name="Google Shape;518;p90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90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520" name="Google Shape;520;p90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  <p:sp>
        <p:nvSpPr>
          <p:cNvPr id="521" name="Google Shape;521;p90"/>
          <p:cNvSpPr/>
          <p:nvPr/>
        </p:nvSpPr>
        <p:spPr>
          <a:xfrm>
            <a:off x="316498" y="1600788"/>
            <a:ext cx="10656300" cy="3313500"/>
          </a:xfrm>
          <a:prstGeom prst="rect">
            <a:avLst/>
          </a:prstGeom>
          <a:solidFill>
            <a:srgbClr val="FFFFFF">
              <a:alpha val="4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p90"/>
          <p:cNvSpPr/>
          <p:nvPr/>
        </p:nvSpPr>
        <p:spPr>
          <a:xfrm>
            <a:off x="1026764" y="5186649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" name="Google Shape;1433;p153"/>
          <p:cNvGrpSpPr/>
          <p:nvPr/>
        </p:nvGrpSpPr>
        <p:grpSpPr>
          <a:xfrm>
            <a:off x="2243975" y="1252225"/>
            <a:ext cx="6484850" cy="4251325"/>
            <a:chOff x="1827900" y="1252225"/>
            <a:chExt cx="6484850" cy="4251325"/>
          </a:xfrm>
        </p:grpSpPr>
        <p:sp>
          <p:nvSpPr>
            <p:cNvPr id="1434" name="Google Shape;1434;p153"/>
            <p:cNvSpPr/>
            <p:nvPr/>
          </p:nvSpPr>
          <p:spPr>
            <a:xfrm>
              <a:off x="2711757" y="3105102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35" name="Google Shape;1435;p153"/>
            <p:cNvSpPr/>
            <p:nvPr/>
          </p:nvSpPr>
          <p:spPr>
            <a:xfrm flipH="1">
              <a:off x="1827950" y="2598200"/>
              <a:ext cx="6484800" cy="146700"/>
            </a:xfrm>
            <a:prstGeom prst="roundRect">
              <a:avLst>
                <a:gd name="adj" fmla="val 6253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4B190"/>
                </a:solidFill>
              </a:endParaRPr>
            </a:p>
          </p:txBody>
        </p:sp>
        <p:cxnSp>
          <p:nvCxnSpPr>
            <p:cNvPr id="1436" name="Google Shape;1436;p153"/>
            <p:cNvCxnSpPr>
              <a:stCxn id="1435" idx="1"/>
              <a:endCxn id="1435" idx="3"/>
            </p:cNvCxnSpPr>
            <p:nvPr/>
          </p:nvCxnSpPr>
          <p:spPr>
            <a:xfrm rot="10800000">
              <a:off x="1827950" y="2671550"/>
              <a:ext cx="6484800" cy="0"/>
            </a:xfrm>
            <a:prstGeom prst="straightConnector1">
              <a:avLst/>
            </a:prstGeom>
            <a:noFill/>
            <a:ln w="9525" cap="flat" cmpd="sng">
              <a:solidFill>
                <a:srgbClr val="A79FCE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437" name="Google Shape;1437;p153"/>
            <p:cNvSpPr/>
            <p:nvPr/>
          </p:nvSpPr>
          <p:spPr>
            <a:xfrm>
              <a:off x="3712968" y="2835450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38" name="Google Shape;1438;p153"/>
            <p:cNvSpPr/>
            <p:nvPr/>
          </p:nvSpPr>
          <p:spPr>
            <a:xfrm>
              <a:off x="2631282" y="2827156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39" name="Google Shape;1439;p153"/>
            <p:cNvSpPr/>
            <p:nvPr/>
          </p:nvSpPr>
          <p:spPr>
            <a:xfrm>
              <a:off x="3495332" y="3103477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40" name="Google Shape;1440;p153"/>
            <p:cNvSpPr/>
            <p:nvPr/>
          </p:nvSpPr>
          <p:spPr>
            <a:xfrm>
              <a:off x="3145630" y="3184894"/>
              <a:ext cx="320700" cy="3207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pic>
          <p:nvPicPr>
            <p:cNvPr id="1441" name="Google Shape;1441;p153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 flipH="1">
              <a:off x="4640532" y="1252225"/>
              <a:ext cx="1116051" cy="108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2" name="Google Shape;1442;p153"/>
            <p:cNvSpPr txBox="1"/>
            <p:nvPr/>
          </p:nvSpPr>
          <p:spPr>
            <a:xfrm>
              <a:off x="2495388" y="2807925"/>
              <a:ext cx="5391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CSV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3" name="Google Shape;1443;p153"/>
            <p:cNvSpPr txBox="1"/>
            <p:nvPr/>
          </p:nvSpPr>
          <p:spPr>
            <a:xfrm>
              <a:off x="3577138" y="2807937"/>
              <a:ext cx="5391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GDF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4" name="Google Shape;1444;p153"/>
            <p:cNvSpPr txBox="1"/>
            <p:nvPr/>
          </p:nvSpPr>
          <p:spPr>
            <a:xfrm>
              <a:off x="3327775" y="3141275"/>
              <a:ext cx="7353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ORC                       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5" name="Google Shape;1445;p153"/>
            <p:cNvSpPr txBox="1"/>
            <p:nvPr/>
          </p:nvSpPr>
          <p:spPr>
            <a:xfrm>
              <a:off x="2563700" y="3151627"/>
              <a:ext cx="6963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Parquet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6" name="Google Shape;1446;p153"/>
            <p:cNvSpPr txBox="1"/>
            <p:nvPr/>
          </p:nvSpPr>
          <p:spPr>
            <a:xfrm>
              <a:off x="3040635" y="3183422"/>
              <a:ext cx="5304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JSON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7" name="Google Shape;1447;p153"/>
            <p:cNvSpPr txBox="1"/>
            <p:nvPr/>
          </p:nvSpPr>
          <p:spPr>
            <a:xfrm flipH="1">
              <a:off x="4559688" y="1374584"/>
              <a:ext cx="12780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ETL</a:t>
              </a:r>
              <a:endParaRPr sz="20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pic>
          <p:nvPicPr>
            <p:cNvPr id="1448" name="Google Shape;1448;p1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27238" y="2180660"/>
              <a:ext cx="760050" cy="981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9" name="Google Shape;1449;p153"/>
            <p:cNvGrpSpPr/>
            <p:nvPr/>
          </p:nvGrpSpPr>
          <p:grpSpPr>
            <a:xfrm>
              <a:off x="4789976" y="1695464"/>
              <a:ext cx="815896" cy="386594"/>
              <a:chOff x="3727275" y="1302900"/>
              <a:chExt cx="829500" cy="393000"/>
            </a:xfrm>
          </p:grpSpPr>
          <p:sp>
            <p:nvSpPr>
              <p:cNvPr id="1450" name="Google Shape;1450;p153"/>
              <p:cNvSpPr txBox="1"/>
              <p:nvPr/>
            </p:nvSpPr>
            <p:spPr>
              <a:xfrm>
                <a:off x="3744350" y="1302900"/>
                <a:ext cx="794400" cy="23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b="1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Feature</a:t>
                </a:r>
                <a:endParaRPr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  <p:sp>
            <p:nvSpPr>
              <p:cNvPr id="1451" name="Google Shape;1451;p153"/>
              <p:cNvSpPr txBox="1"/>
              <p:nvPr/>
            </p:nvSpPr>
            <p:spPr>
              <a:xfrm>
                <a:off x="3727275" y="1427400"/>
                <a:ext cx="829500" cy="2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b="1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Engineering</a:t>
                </a:r>
                <a:endParaRPr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</p:grpSp>
        <p:sp>
          <p:nvSpPr>
            <p:cNvPr id="1452" name="Google Shape;1452;p153"/>
            <p:cNvSpPr/>
            <p:nvPr/>
          </p:nvSpPr>
          <p:spPr>
            <a:xfrm>
              <a:off x="4028813" y="2172579"/>
              <a:ext cx="995100" cy="995100"/>
            </a:xfrm>
            <a:prstGeom prst="ellipse">
              <a:avLst/>
            </a:prstGeom>
            <a:solidFill>
              <a:srgbClr val="61C6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53"/>
            <p:cNvSpPr/>
            <p:nvPr/>
          </p:nvSpPr>
          <p:spPr>
            <a:xfrm>
              <a:off x="6724543" y="219072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53"/>
            <p:cNvSpPr txBox="1"/>
            <p:nvPr/>
          </p:nvSpPr>
          <p:spPr>
            <a:xfrm>
              <a:off x="6701750" y="2465859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sz="15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5" name="Google Shape;1455;p153"/>
            <p:cNvSpPr txBox="1"/>
            <p:nvPr/>
          </p:nvSpPr>
          <p:spPr>
            <a:xfrm>
              <a:off x="6422231" y="2478625"/>
              <a:ext cx="2538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56" name="Google Shape;1456;p153"/>
            <p:cNvSpPr/>
            <p:nvPr/>
          </p:nvSpPr>
          <p:spPr>
            <a:xfrm>
              <a:off x="5377325" y="218827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53"/>
            <p:cNvSpPr txBox="1"/>
            <p:nvPr/>
          </p:nvSpPr>
          <p:spPr>
            <a:xfrm>
              <a:off x="5357225" y="2463625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sz="15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8" name="Google Shape;1458;p153"/>
            <p:cNvSpPr txBox="1"/>
            <p:nvPr/>
          </p:nvSpPr>
          <p:spPr>
            <a:xfrm>
              <a:off x="3954550" y="2466488"/>
              <a:ext cx="11466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sz="15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9" name="Google Shape;1459;p153"/>
            <p:cNvSpPr txBox="1"/>
            <p:nvPr/>
          </p:nvSpPr>
          <p:spPr>
            <a:xfrm>
              <a:off x="5064988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60" name="Google Shape;1460;p153"/>
            <p:cNvSpPr txBox="1"/>
            <p:nvPr/>
          </p:nvSpPr>
          <p:spPr>
            <a:xfrm>
              <a:off x="3715975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61" name="Google Shape;1461;p153"/>
            <p:cNvSpPr/>
            <p:nvPr/>
          </p:nvSpPr>
          <p:spPr>
            <a:xfrm rot="8100000">
              <a:off x="2940023" y="1404500"/>
              <a:ext cx="735250" cy="735250"/>
            </a:xfrm>
            <a:prstGeom prst="teardrop">
              <a:avLst>
                <a:gd name="adj" fmla="val 10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53"/>
            <p:cNvSpPr txBox="1"/>
            <p:nvPr/>
          </p:nvSpPr>
          <p:spPr>
            <a:xfrm>
              <a:off x="2897825" y="1533250"/>
              <a:ext cx="8160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YOUR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63" name="Google Shape;1463;p153"/>
            <p:cNvSpPr/>
            <p:nvPr/>
          </p:nvSpPr>
          <p:spPr>
            <a:xfrm rot="8100000">
              <a:off x="6844623" y="1404500"/>
              <a:ext cx="735250" cy="735250"/>
            </a:xfrm>
            <a:prstGeom prst="teardrop">
              <a:avLst>
                <a:gd name="adj" fmla="val 10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53"/>
            <p:cNvSpPr txBox="1"/>
            <p:nvPr/>
          </p:nvSpPr>
          <p:spPr>
            <a:xfrm>
              <a:off x="6724550" y="1533250"/>
              <a:ext cx="9951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LEARNING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65" name="Google Shape;1465;p153"/>
            <p:cNvSpPr txBox="1"/>
            <p:nvPr/>
          </p:nvSpPr>
          <p:spPr>
            <a:xfrm>
              <a:off x="1827900" y="3633050"/>
              <a:ext cx="6484800" cy="187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from blazingsql </a:t>
              </a: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BlazingContext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cudf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 = BlazingContext()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bc.s(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bucket_name=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access_key_id=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'&lt;access_key&gt;'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secret_key=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'&lt;secret_key'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bc.create_table(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s3://bsql/orders/'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gdf = bc.sql(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'select * from 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).get()</a:t>
              </a:r>
              <a:endParaRPr sz="950"/>
            </a:p>
          </p:txBody>
        </p:sp>
      </p:grpSp>
      <p:sp>
        <p:nvSpPr>
          <p:cNvPr id="1466" name="Google Shape;1466;p15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5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+ Nuclio</a:t>
            </a:r>
            <a:endParaRPr/>
          </a:p>
        </p:txBody>
      </p:sp>
      <p:sp>
        <p:nvSpPr>
          <p:cNvPr id="1473" name="Google Shape;1473;p15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Serverless meets GPUs</a:t>
            </a:r>
            <a:endParaRPr/>
          </a:p>
        </p:txBody>
      </p:sp>
      <p:pic>
        <p:nvPicPr>
          <p:cNvPr id="1474" name="Google Shape;1474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88" y="2397150"/>
            <a:ext cx="5094486" cy="26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54"/>
          <p:cNvSpPr txBox="1"/>
          <p:nvPr/>
        </p:nvSpPr>
        <p:spPr>
          <a:xfrm>
            <a:off x="2678800" y="5414350"/>
            <a:ext cx="561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https://towardsdatascience.com/python-pandas-at-extreme-performance-912912b1047c</a:t>
            </a:r>
            <a:endParaRPr/>
          </a:p>
        </p:txBody>
      </p:sp>
      <p:pic>
        <p:nvPicPr>
          <p:cNvPr id="1476" name="Google Shape;1476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463" y="2552137"/>
            <a:ext cx="5180149" cy="21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5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RAPIDS Everywhere</a:t>
            </a:r>
            <a:endParaRPr/>
          </a:p>
        </p:txBody>
      </p:sp>
      <p:sp>
        <p:nvSpPr>
          <p:cNvPr id="1482" name="Google Shape;1482;p15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Focused on robust functionality, deployment, and user experience</a:t>
            </a:r>
            <a:endParaRPr/>
          </a:p>
        </p:txBody>
      </p:sp>
      <p:pic>
        <p:nvPicPr>
          <p:cNvPr id="1483" name="Google Shape;1483;p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350" y="1857801"/>
            <a:ext cx="3126986" cy="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2360" y="2234387"/>
            <a:ext cx="1869530" cy="5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1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9934" y="1784999"/>
            <a:ext cx="1731870" cy="1731881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155"/>
          <p:cNvSpPr txBox="1"/>
          <p:nvPr/>
        </p:nvSpPr>
        <p:spPr>
          <a:xfrm>
            <a:off x="2523182" y="5067530"/>
            <a:ext cx="6052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with major cloud providers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Both containers and cloud specific machine instances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Enterprise and HPC Orchestration Layers</a:t>
            </a:r>
            <a:endParaRPr/>
          </a:p>
          <a:p>
            <a:pPr marL="742950" marR="0" lvl="1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87" name="Google Shape;1487;p155"/>
          <p:cNvGrpSpPr/>
          <p:nvPr/>
        </p:nvGrpSpPr>
        <p:grpSpPr>
          <a:xfrm>
            <a:off x="498357" y="3185290"/>
            <a:ext cx="2001300" cy="1338326"/>
            <a:chOff x="731532" y="3019940"/>
            <a:chExt cx="2001300" cy="1338326"/>
          </a:xfrm>
        </p:grpSpPr>
        <p:pic>
          <p:nvPicPr>
            <p:cNvPr id="1488" name="Google Shape;1488;p1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33174" y="3019940"/>
              <a:ext cx="798011" cy="798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9" name="Google Shape;1489;p155"/>
            <p:cNvSpPr txBox="1"/>
            <p:nvPr/>
          </p:nvSpPr>
          <p:spPr>
            <a:xfrm>
              <a:off x="731532" y="3817965"/>
              <a:ext cx="2001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4486F7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 Dataproc</a:t>
              </a:r>
              <a:endParaRPr sz="1800" b="1">
                <a:solidFill>
                  <a:srgbClr val="4486F7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90" name="Google Shape;1490;p155"/>
          <p:cNvGrpSpPr/>
          <p:nvPr/>
        </p:nvGrpSpPr>
        <p:grpSpPr>
          <a:xfrm>
            <a:off x="7966861" y="2115456"/>
            <a:ext cx="2950200" cy="1464961"/>
            <a:chOff x="6958286" y="2948981"/>
            <a:chExt cx="2950200" cy="1464961"/>
          </a:xfrm>
        </p:grpSpPr>
        <p:pic>
          <p:nvPicPr>
            <p:cNvPr id="1491" name="Google Shape;1491;p1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40998" y="2948981"/>
              <a:ext cx="984666" cy="984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2" name="Google Shape;1492;p155"/>
            <p:cNvSpPr txBox="1"/>
            <p:nvPr/>
          </p:nvSpPr>
          <p:spPr>
            <a:xfrm>
              <a:off x="6958286" y="3933642"/>
              <a:ext cx="29502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82D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Azure Machine Learning</a:t>
              </a:r>
              <a:endParaRPr sz="1800" b="1">
                <a:solidFill>
                  <a:srgbClr val="0082D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93" name="Google Shape;1493;p155"/>
          <p:cNvPicPr preferRelativeResize="0"/>
          <p:nvPr/>
        </p:nvPicPr>
        <p:blipFill rotWithShape="1">
          <a:blip r:embed="rId8">
            <a:alphaModFix/>
          </a:blip>
          <a:srcRect l="12507" t="35866" r="12910" b="39788"/>
          <a:stretch/>
        </p:blipFill>
        <p:spPr>
          <a:xfrm>
            <a:off x="7839625" y="4367526"/>
            <a:ext cx="2534600" cy="6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8799" y="3972819"/>
            <a:ext cx="1869525" cy="63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1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2025" y="3680688"/>
            <a:ext cx="2950201" cy="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56"/>
          <p:cNvSpPr txBox="1">
            <a:spLocks noGrp="1"/>
          </p:cNvSpPr>
          <p:nvPr>
            <p:ph type="title"/>
          </p:nvPr>
        </p:nvSpPr>
        <p:spPr>
          <a:xfrm>
            <a:off x="498298" y="91757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Steps to getting started with RAPIDS</a:t>
            </a:r>
            <a:endParaRPr/>
          </a:p>
        </p:txBody>
      </p:sp>
      <p:sp>
        <p:nvSpPr>
          <p:cNvPr id="1502" name="Google Shape;1502;p156"/>
          <p:cNvSpPr txBox="1">
            <a:spLocks noGrp="1"/>
          </p:cNvSpPr>
          <p:nvPr>
            <p:ph type="body" idx="1"/>
          </p:nvPr>
        </p:nvSpPr>
        <p:spPr>
          <a:xfrm>
            <a:off x="516750" y="2103027"/>
            <a:ext cx="9948600" cy="302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Install</a:t>
            </a:r>
            <a:r>
              <a:rPr lang="en-US" sz="2000">
                <a:solidFill>
                  <a:srgbClr val="24292E"/>
                </a:solidFill>
              </a:rPr>
              <a:t> RAPIDS on using </a:t>
            </a:r>
            <a:r>
              <a:rPr lang="en-US" sz="2000" u="sng">
                <a:solidFill>
                  <a:srgbClr val="0366D6"/>
                </a:solidFill>
                <a:hlinkClick r:id="rId3"/>
              </a:rPr>
              <a:t>Docker, Conda</a:t>
            </a:r>
            <a:r>
              <a:rPr lang="en-US" sz="2000">
                <a:solidFill>
                  <a:srgbClr val="24292E"/>
                </a:solidFill>
              </a:rPr>
              <a:t>, or </a:t>
            </a:r>
            <a:r>
              <a:rPr lang="en-US" sz="2000" u="sng">
                <a:solidFill>
                  <a:srgbClr val="0366D6"/>
                </a:solidFill>
                <a:hlinkClick r:id="rId4"/>
              </a:rPr>
              <a:t>Colab</a:t>
            </a:r>
            <a:endParaRPr sz="2000" u="sng">
              <a:solidFill>
                <a:srgbClr val="0366D6"/>
              </a:solidFill>
              <a:hlinkClick r:id="rId4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Explore </a:t>
            </a:r>
            <a:r>
              <a:rPr lang="en-US" sz="2000">
                <a:solidFill>
                  <a:srgbClr val="24292E"/>
                </a:solidFill>
              </a:rPr>
              <a:t>our </a:t>
            </a:r>
            <a:r>
              <a:rPr lang="en-US" sz="2000" u="sng">
                <a:solidFill>
                  <a:srgbClr val="0366D6"/>
                </a:solidFill>
                <a:hlinkClick r:id="rId5"/>
              </a:rPr>
              <a:t>walk through videos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6"/>
              </a:rPr>
              <a:t>blog content</a:t>
            </a:r>
            <a:r>
              <a:rPr lang="en-US" sz="2000">
                <a:solidFill>
                  <a:srgbClr val="24292E"/>
                </a:solidFill>
              </a:rPr>
              <a:t>, our </a:t>
            </a:r>
            <a:r>
              <a:rPr lang="en-US" sz="2000" u="sng">
                <a:solidFill>
                  <a:srgbClr val="4A86E8"/>
                </a:solidFill>
                <a:hlinkClick r:id="rId7"/>
              </a:rPr>
              <a:t>github</a:t>
            </a:r>
            <a:r>
              <a:rPr lang="en-US" sz="2000">
                <a:solidFill>
                  <a:srgbClr val="24292E"/>
                </a:solidFill>
              </a:rPr>
              <a:t>, the </a:t>
            </a:r>
            <a:r>
              <a:rPr lang="en-US" sz="2000" u="sng">
                <a:solidFill>
                  <a:srgbClr val="0366D6"/>
                </a:solidFill>
                <a:hlinkClick r:id="rId8"/>
              </a:rPr>
              <a:t>tutorial notebooks</a:t>
            </a:r>
            <a:r>
              <a:rPr lang="en-US" sz="2000">
                <a:solidFill>
                  <a:srgbClr val="24292E"/>
                </a:solidFill>
              </a:rPr>
              <a:t>, and our </a:t>
            </a:r>
            <a:r>
              <a:rPr lang="en-US" sz="2000" u="sng">
                <a:solidFill>
                  <a:srgbClr val="0366D6"/>
                </a:solidFill>
                <a:hlinkClick r:id="rId9"/>
              </a:rPr>
              <a:t>examples workflows</a:t>
            </a:r>
            <a:r>
              <a:rPr lang="en-US" sz="2000">
                <a:solidFill>
                  <a:srgbClr val="24292E"/>
                </a:solidFill>
              </a:rPr>
              <a:t>,</a:t>
            </a:r>
            <a:endParaRPr sz="2000">
              <a:solidFill>
                <a:srgbClr val="24292E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Build </a:t>
            </a:r>
            <a:r>
              <a:rPr lang="en-US" sz="2000">
                <a:solidFill>
                  <a:srgbClr val="24292E"/>
                </a:solidFill>
              </a:rPr>
              <a:t>your own data science workflows.</a:t>
            </a:r>
            <a:endParaRPr sz="2000">
              <a:solidFill>
                <a:srgbClr val="24292E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Join </a:t>
            </a:r>
            <a:r>
              <a:rPr lang="en-US" sz="2000">
                <a:solidFill>
                  <a:srgbClr val="24292E"/>
                </a:solidFill>
              </a:rPr>
              <a:t>our community conversations on </a:t>
            </a:r>
            <a:r>
              <a:rPr lang="en-US" sz="2000" u="sng">
                <a:solidFill>
                  <a:srgbClr val="0366D6"/>
                </a:solidFill>
                <a:hlinkClick r:id="rId10"/>
              </a:rPr>
              <a:t>Slack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11"/>
              </a:rPr>
              <a:t>Google</a:t>
            </a:r>
            <a:r>
              <a:rPr lang="en-US" sz="2000">
                <a:solidFill>
                  <a:srgbClr val="24292E"/>
                </a:solidFill>
              </a:rPr>
              <a:t>, and </a:t>
            </a:r>
            <a:r>
              <a:rPr lang="en-US" sz="2000" u="sng">
                <a:solidFill>
                  <a:srgbClr val="0366D6"/>
                </a:solidFill>
                <a:hlinkClick r:id="rId12"/>
              </a:rPr>
              <a:t>Twitter</a:t>
            </a:r>
            <a:endParaRPr sz="2000">
              <a:solidFill>
                <a:srgbClr val="24292E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Contribute </a:t>
            </a:r>
            <a:r>
              <a:rPr lang="en-US" sz="2000">
                <a:solidFill>
                  <a:srgbClr val="24292E"/>
                </a:solidFill>
              </a:rPr>
              <a:t>back. Don't forget to ask and answer questions on </a:t>
            </a:r>
            <a:r>
              <a:rPr lang="en-US" sz="2000" u="sng">
                <a:solidFill>
                  <a:srgbClr val="0366D6"/>
                </a:solidFill>
                <a:hlinkClick r:id="rId13"/>
              </a:rPr>
              <a:t>Stack Overflow</a:t>
            </a:r>
            <a:endParaRPr sz="2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57"/>
          <p:cNvSpPr txBox="1">
            <a:spLocks noGrp="1"/>
          </p:cNvSpPr>
          <p:nvPr>
            <p:ph type="title"/>
          </p:nvPr>
        </p:nvSpPr>
        <p:spPr>
          <a:xfrm>
            <a:off x="498348" y="4326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Easy Installation</a:t>
            </a:r>
            <a:endParaRPr/>
          </a:p>
        </p:txBody>
      </p:sp>
      <p:sp>
        <p:nvSpPr>
          <p:cNvPr id="1509" name="Google Shape;1509;p157"/>
          <p:cNvSpPr txBox="1">
            <a:spLocks noGrp="1"/>
          </p:cNvSpPr>
          <p:nvPr>
            <p:ph type="body" idx="2"/>
          </p:nvPr>
        </p:nvSpPr>
        <p:spPr>
          <a:xfrm>
            <a:off x="498300" y="900375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Interactive Installation Guide </a:t>
            </a:r>
            <a:endParaRPr/>
          </a:p>
        </p:txBody>
      </p:sp>
      <p:pic>
        <p:nvPicPr>
          <p:cNvPr id="1510" name="Google Shape;1510;p157"/>
          <p:cNvPicPr preferRelativeResize="0"/>
          <p:nvPr/>
        </p:nvPicPr>
        <p:blipFill rotWithShape="1">
          <a:blip r:embed="rId3">
            <a:alphaModFix/>
          </a:blip>
          <a:srcRect b="9148"/>
          <a:stretch/>
        </p:blipFill>
        <p:spPr>
          <a:xfrm>
            <a:off x="1485300" y="1349775"/>
            <a:ext cx="8005399" cy="43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58"/>
          <p:cNvSpPr txBox="1">
            <a:spLocks noGrp="1"/>
          </p:cNvSpPr>
          <p:nvPr>
            <p:ph type="title"/>
          </p:nvPr>
        </p:nvSpPr>
        <p:spPr>
          <a:xfrm>
            <a:off x="498298" y="5001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Github</a:t>
            </a:r>
            <a:endParaRPr/>
          </a:p>
        </p:txBody>
      </p:sp>
      <p:sp>
        <p:nvSpPr>
          <p:cNvPr id="1517" name="Google Shape;1517;p158"/>
          <p:cNvSpPr txBox="1">
            <a:spLocks noGrp="1"/>
          </p:cNvSpPr>
          <p:nvPr>
            <p:ph type="body" idx="2"/>
          </p:nvPr>
        </p:nvSpPr>
        <p:spPr>
          <a:xfrm>
            <a:off x="498298" y="10222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https://github.com/rapidsai </a:t>
            </a:r>
            <a:endParaRPr/>
          </a:p>
        </p:txBody>
      </p:sp>
      <p:pic>
        <p:nvPicPr>
          <p:cNvPr id="1518" name="Google Shape;151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620" y="1742475"/>
            <a:ext cx="7458761" cy="4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59"/>
          <p:cNvSpPr txBox="1">
            <a:spLocks noGrp="1"/>
          </p:cNvSpPr>
          <p:nvPr>
            <p:ph type="title"/>
          </p:nvPr>
        </p:nvSpPr>
        <p:spPr>
          <a:xfrm>
            <a:off x="498298" y="4283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Docs</a:t>
            </a:r>
            <a:endParaRPr/>
          </a:p>
        </p:txBody>
      </p:sp>
      <p:sp>
        <p:nvSpPr>
          <p:cNvPr id="1524" name="Google Shape;1524;p159"/>
          <p:cNvSpPr txBox="1">
            <a:spLocks noGrp="1"/>
          </p:cNvSpPr>
          <p:nvPr>
            <p:ph type="body" idx="2"/>
          </p:nvPr>
        </p:nvSpPr>
        <p:spPr>
          <a:xfrm>
            <a:off x="498298" y="9504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Improved and easier to use!</a:t>
            </a:r>
            <a:endParaRPr/>
          </a:p>
        </p:txBody>
      </p:sp>
      <p:pic>
        <p:nvPicPr>
          <p:cNvPr id="1525" name="Google Shape;1525;p1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50" y="1476050"/>
            <a:ext cx="4802439" cy="3678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59"/>
          <p:cNvSpPr txBox="1"/>
          <p:nvPr/>
        </p:nvSpPr>
        <p:spPr>
          <a:xfrm>
            <a:off x="4060656" y="5333209"/>
            <a:ext cx="3260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7" name="Google Shape;1527;p1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5662" y="1476052"/>
            <a:ext cx="4802439" cy="367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60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Code and Blogs</a:t>
            </a:r>
            <a:endParaRPr/>
          </a:p>
        </p:txBody>
      </p:sp>
      <p:sp>
        <p:nvSpPr>
          <p:cNvPr id="1533" name="Google Shape;1533;p160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Check out our code and how we use it</a:t>
            </a:r>
            <a:endParaRPr/>
          </a:p>
        </p:txBody>
      </p:sp>
      <p:pic>
        <p:nvPicPr>
          <p:cNvPr id="1534" name="Google Shape;153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900" y="1449853"/>
            <a:ext cx="4619653" cy="373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78" y="1449853"/>
            <a:ext cx="4862083" cy="373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60"/>
          <p:cNvSpPr txBox="1"/>
          <p:nvPr/>
        </p:nvSpPr>
        <p:spPr>
          <a:xfrm>
            <a:off x="1335965" y="5333200"/>
            <a:ext cx="29229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https://github.com/rapidsai</a:t>
            </a:r>
            <a:endParaRPr sz="1800"/>
          </a:p>
        </p:txBody>
      </p:sp>
      <p:sp>
        <p:nvSpPr>
          <p:cNvPr id="1537" name="Google Shape;1537;p160"/>
          <p:cNvSpPr txBox="1"/>
          <p:nvPr/>
        </p:nvSpPr>
        <p:spPr>
          <a:xfrm>
            <a:off x="6964525" y="5333200"/>
            <a:ext cx="33906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https://medium.com/rapids-ai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2" name="Google Shape;154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275" y="2060775"/>
            <a:ext cx="4949126" cy="23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161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Notebooks Contrib</a:t>
            </a:r>
            <a:endParaRPr/>
          </a:p>
        </p:txBody>
      </p:sp>
      <p:sp>
        <p:nvSpPr>
          <p:cNvPr id="1544" name="Google Shape;1544;p161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Notebooks Contrib Repo has tutorials and examples, and various E2E demos.  RAPIDS Youtube channel has explanations, code walkthroughs and use cases.</a:t>
            </a:r>
            <a:endParaRPr/>
          </a:p>
        </p:txBody>
      </p:sp>
      <p:pic>
        <p:nvPicPr>
          <p:cNvPr id="1545" name="Google Shape;1545;p161"/>
          <p:cNvPicPr preferRelativeResize="0"/>
          <p:nvPr/>
        </p:nvPicPr>
        <p:blipFill rotWithShape="1">
          <a:blip r:embed="rId4">
            <a:alphaModFix/>
          </a:blip>
          <a:srcRect l="1617" r="1530"/>
          <a:stretch/>
        </p:blipFill>
        <p:spPr>
          <a:xfrm>
            <a:off x="294400" y="1646925"/>
            <a:ext cx="4862624" cy="329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61"/>
          <p:cNvSpPr/>
          <p:nvPr/>
        </p:nvSpPr>
        <p:spPr>
          <a:xfrm>
            <a:off x="6537650" y="2060775"/>
            <a:ext cx="528000" cy="1422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161"/>
          <p:cNvSpPr/>
          <p:nvPr/>
        </p:nvSpPr>
        <p:spPr>
          <a:xfrm>
            <a:off x="5775275" y="3197775"/>
            <a:ext cx="1219200" cy="10050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161"/>
          <p:cNvSpPr/>
          <p:nvPr/>
        </p:nvSpPr>
        <p:spPr>
          <a:xfrm>
            <a:off x="8191500" y="3197775"/>
            <a:ext cx="1219200" cy="10050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161"/>
          <p:cNvSpPr/>
          <p:nvPr/>
        </p:nvSpPr>
        <p:spPr>
          <a:xfrm>
            <a:off x="405300" y="2365600"/>
            <a:ext cx="4640100" cy="6597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0" name="Google Shape;1550;p161"/>
          <p:cNvCxnSpPr>
            <a:stCxn id="1549" idx="3"/>
            <a:endCxn id="1547" idx="0"/>
          </p:cNvCxnSpPr>
          <p:nvPr/>
        </p:nvCxnSpPr>
        <p:spPr>
          <a:xfrm>
            <a:off x="5045400" y="2695450"/>
            <a:ext cx="1339500" cy="5022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61"/>
          <p:cNvCxnSpPr>
            <a:endCxn id="1548" idx="0"/>
          </p:cNvCxnSpPr>
          <p:nvPr/>
        </p:nvCxnSpPr>
        <p:spPr>
          <a:xfrm>
            <a:off x="5045400" y="2695575"/>
            <a:ext cx="3755700" cy="5022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6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Conversation</a:t>
            </a:r>
            <a:endParaRPr/>
          </a:p>
        </p:txBody>
      </p:sp>
      <p:pic>
        <p:nvPicPr>
          <p:cNvPr id="1558" name="Google Shape;1558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0" y="2136633"/>
            <a:ext cx="10668000" cy="2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pic>
        <p:nvPicPr>
          <p:cNvPr id="528" name="Google Shape;528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96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6169" y="1921297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1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31" name="Google Shape;531;p91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sz="12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91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33" name="Google Shape;533;p91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34" name="Google Shape;534;p91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35" name="Google Shape;535;p91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36" name="Google Shape;536;p91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" name="Google Shape;537;p91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38" name="Google Shape;538;p91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39" name="Google Shape;539;p91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p91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41" name="Google Shape;541;p91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91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43" name="Google Shape;543;p91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w="9525" cap="flat" cmpd="sng">
            <a:solidFill>
              <a:srgbClr val="868686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44" name="Google Shape;544;p91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45" name="Google Shape;545;p91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46" name="Google Shape;546;p91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47" name="Google Shape;547;p91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48" name="Google Shape;548;p91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49" name="Google Shape;549;p91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50" name="Google Shape;550;p91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51" name="Google Shape;551;p91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52" name="Google Shape;552;p91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53" name="Google Shape;553;p91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pic>
        <p:nvPicPr>
          <p:cNvPr id="554" name="Google Shape;554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4943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1"/>
          <p:cNvSpPr txBox="1"/>
          <p:nvPr/>
        </p:nvSpPr>
        <p:spPr>
          <a:xfrm>
            <a:off x="10149081" y="2109263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8762</a:t>
            </a:r>
            <a:endParaRPr/>
          </a:p>
        </p:txBody>
      </p:sp>
      <p:sp>
        <p:nvSpPr>
          <p:cNvPr id="556" name="Google Shape;556;p91"/>
          <p:cNvSpPr txBox="1"/>
          <p:nvPr/>
        </p:nvSpPr>
        <p:spPr>
          <a:xfrm>
            <a:off x="9611138" y="244938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6148</a:t>
            </a:r>
            <a:endParaRPr/>
          </a:p>
        </p:txBody>
      </p:sp>
      <p:sp>
        <p:nvSpPr>
          <p:cNvPr id="557" name="Google Shape;557;p91"/>
          <p:cNvSpPr txBox="1"/>
          <p:nvPr/>
        </p:nvSpPr>
        <p:spPr>
          <a:xfrm>
            <a:off x="9157168" y="2794759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3925</a:t>
            </a:r>
            <a:endParaRPr/>
          </a:p>
        </p:txBody>
      </p:sp>
      <p:sp>
        <p:nvSpPr>
          <p:cNvPr id="558" name="Google Shape;558;p91"/>
          <p:cNvSpPr txBox="1"/>
          <p:nvPr/>
        </p:nvSpPr>
        <p:spPr>
          <a:xfrm>
            <a:off x="9025657" y="314285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3221</a:t>
            </a:r>
            <a:endParaRPr/>
          </a:p>
        </p:txBody>
      </p:sp>
      <p:sp>
        <p:nvSpPr>
          <p:cNvPr id="559" name="Google Shape;559;p91"/>
          <p:cNvSpPr txBox="1"/>
          <p:nvPr/>
        </p:nvSpPr>
        <p:spPr>
          <a:xfrm>
            <a:off x="8418520" y="3492500"/>
            <a:ext cx="607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</a:t>
            </a:r>
            <a:endParaRPr/>
          </a:p>
        </p:txBody>
      </p:sp>
      <p:sp>
        <p:nvSpPr>
          <p:cNvPr id="560" name="Google Shape;560;p91"/>
          <p:cNvSpPr txBox="1"/>
          <p:nvPr/>
        </p:nvSpPr>
        <p:spPr>
          <a:xfrm>
            <a:off x="8394292" y="3814250"/>
            <a:ext cx="631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213</a:t>
            </a:r>
            <a:endParaRPr/>
          </a:p>
        </p:txBody>
      </p:sp>
      <p:sp>
        <p:nvSpPr>
          <p:cNvPr id="561" name="Google Shape;561;p91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63"/>
          <p:cNvSpPr txBox="1">
            <a:spLocks noGrp="1"/>
          </p:cNvSpPr>
          <p:nvPr>
            <p:ph type="title"/>
          </p:nvPr>
        </p:nvSpPr>
        <p:spPr>
          <a:xfrm>
            <a:off x="499898" y="5001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Contribute Back</a:t>
            </a:r>
            <a:endParaRPr/>
          </a:p>
        </p:txBody>
      </p:sp>
      <p:sp>
        <p:nvSpPr>
          <p:cNvPr id="1565" name="Google Shape;1565;p163"/>
          <p:cNvSpPr txBox="1">
            <a:spLocks noGrp="1"/>
          </p:cNvSpPr>
          <p:nvPr>
            <p:ph type="body" idx="2"/>
          </p:nvPr>
        </p:nvSpPr>
        <p:spPr>
          <a:xfrm>
            <a:off x="499898" y="10222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Issues, feature requests, PRs, Blogs, Tutorials, Videos, QA...bring your best!</a:t>
            </a:r>
            <a:endParaRPr/>
          </a:p>
        </p:txBody>
      </p:sp>
      <p:pic>
        <p:nvPicPr>
          <p:cNvPr id="1566" name="Google Shape;1566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300" y="2004526"/>
            <a:ext cx="3896973" cy="167297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67" name="Google Shape;1567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475" y="3015050"/>
            <a:ext cx="3230325" cy="2680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68" name="Google Shape;1568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458" y="4931257"/>
            <a:ext cx="4085192" cy="888316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569" name="Google Shape;1569;p163"/>
          <p:cNvGrpSpPr/>
          <p:nvPr/>
        </p:nvGrpSpPr>
        <p:grpSpPr>
          <a:xfrm>
            <a:off x="387375" y="2004525"/>
            <a:ext cx="3573024" cy="3452900"/>
            <a:chOff x="387375" y="2004525"/>
            <a:chExt cx="3573024" cy="3452900"/>
          </a:xfrm>
        </p:grpSpPr>
        <p:pic>
          <p:nvPicPr>
            <p:cNvPr id="1570" name="Google Shape;1570;p163"/>
            <p:cNvPicPr preferRelativeResize="0"/>
            <p:nvPr/>
          </p:nvPicPr>
          <p:blipFill rotWithShape="1">
            <a:blip r:embed="rId6">
              <a:alphaModFix/>
            </a:blip>
            <a:srcRect b="2334"/>
            <a:stretch/>
          </p:blipFill>
          <p:spPr>
            <a:xfrm>
              <a:off x="387375" y="2004525"/>
              <a:ext cx="3573024" cy="3452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571" name="Google Shape;1571;p1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2336" y="4197096"/>
              <a:ext cx="2635424" cy="17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6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65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583" name="Google Shape;1583;p165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New, improved, and easier to use</a:t>
            </a:r>
            <a:endParaRPr/>
          </a:p>
        </p:txBody>
      </p:sp>
      <p:pic>
        <p:nvPicPr>
          <p:cNvPr id="1584" name="Google Shape;1584;p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935" y="1021080"/>
            <a:ext cx="672493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65"/>
          <p:cNvSpPr txBox="1"/>
          <p:nvPr/>
        </p:nvSpPr>
        <p:spPr>
          <a:xfrm>
            <a:off x="451231" y="5343334"/>
            <a:ext cx="326082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2786" y="1034583"/>
            <a:ext cx="6724930" cy="515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66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592" name="Google Shape;1592;p166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Easier than ever to get started with cuDF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167"/>
          <p:cNvCxnSpPr/>
          <p:nvPr/>
        </p:nvCxnSpPr>
        <p:spPr>
          <a:xfrm>
            <a:off x="5486400" y="1838423"/>
            <a:ext cx="0" cy="367685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9" name="Google Shape;1599;p167"/>
          <p:cNvSpPr/>
          <p:nvPr/>
        </p:nvSpPr>
        <p:spPr>
          <a:xfrm>
            <a:off x="5490485" y="3812415"/>
            <a:ext cx="54823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https://ngc.nvidia.com/registry/nvidia-rapidsai-rapidsai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19430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https://hub.docker.com/r/rapidsai/rapidsai/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00" name="Google Shape;1600;p1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1303" y="1838423"/>
            <a:ext cx="1553498" cy="15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1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09703" y="1580917"/>
            <a:ext cx="1811004" cy="181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1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23626" y="19882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16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6347" y="1988200"/>
            <a:ext cx="1271257" cy="125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167"/>
          <p:cNvSpPr/>
          <p:nvPr/>
        </p:nvSpPr>
        <p:spPr>
          <a:xfrm>
            <a:off x="6128" y="3812414"/>
            <a:ext cx="555198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https://github.com/rapidsai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19430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https://anaconda.org/rapidsai/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5" name="Google Shape;1605;p16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1606" name="Google Shape;1606;p16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How do I get the software?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Trebuchet MS"/>
              <a:buNone/>
            </a:pPr>
            <a:br>
              <a:rPr lang="en-US" b="1" u="sng">
                <a:solidFill>
                  <a:schemeClr val="hlink"/>
                </a:solidFill>
                <a:hlinkClick r:id="rId11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6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Movement</a:t>
            </a:r>
            <a:endParaRPr/>
          </a:p>
        </p:txBody>
      </p:sp>
      <p:sp>
        <p:nvSpPr>
          <p:cNvPr id="1612" name="Google Shape;1612;p16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Everyone can help!</a:t>
            </a:r>
            <a:endParaRPr/>
          </a:p>
        </p:txBody>
      </p:sp>
      <p:sp>
        <p:nvSpPr>
          <p:cNvPr id="1613" name="Google Shape;1613;p168"/>
          <p:cNvSpPr txBox="1"/>
          <p:nvPr/>
        </p:nvSpPr>
        <p:spPr>
          <a:xfrm>
            <a:off x="0" y="5547184"/>
            <a:ext cx="109728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Integrations, feedback, documentation support, pull requests, new issues, or code donations welcomed!</a:t>
            </a:r>
            <a:endParaRPr/>
          </a:p>
        </p:txBody>
      </p:sp>
      <p:pic>
        <p:nvPicPr>
          <p:cNvPr id="1614" name="Google Shape;1614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633" y="1699040"/>
            <a:ext cx="2005495" cy="200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68"/>
          <p:cNvSpPr txBox="1"/>
          <p:nvPr/>
        </p:nvSpPr>
        <p:spPr>
          <a:xfrm>
            <a:off x="-326570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ARROW</a:t>
            </a:r>
            <a:endParaRPr/>
          </a:p>
        </p:txBody>
      </p:sp>
      <p:sp>
        <p:nvSpPr>
          <p:cNvPr id="1616" name="Google Shape;1616;p168"/>
          <p:cNvSpPr txBox="1"/>
          <p:nvPr/>
        </p:nvSpPr>
        <p:spPr>
          <a:xfrm>
            <a:off x="7824296" y="3820891"/>
            <a:ext cx="3260035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Open Analytics Initiative</a:t>
            </a:r>
            <a:endParaRPr/>
          </a:p>
        </p:txBody>
      </p:sp>
      <p:sp>
        <p:nvSpPr>
          <p:cNvPr id="1617" name="Google Shape;1617;p168"/>
          <p:cNvSpPr/>
          <p:nvPr/>
        </p:nvSpPr>
        <p:spPr>
          <a:xfrm>
            <a:off x="-58530" y="449937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https://arrow.apache.org/</a:t>
            </a:r>
            <a:endParaRPr/>
          </a:p>
        </p:txBody>
      </p:sp>
      <p:sp>
        <p:nvSpPr>
          <p:cNvPr id="1618" name="Google Shape;1618;p168"/>
          <p:cNvSpPr/>
          <p:nvPr/>
        </p:nvSpPr>
        <p:spPr>
          <a:xfrm>
            <a:off x="348631" y="4922500"/>
            <a:ext cx="1909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@ApacheArrow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168"/>
          <p:cNvSpPr/>
          <p:nvPr/>
        </p:nvSpPr>
        <p:spPr>
          <a:xfrm>
            <a:off x="7893631" y="4499371"/>
            <a:ext cx="3121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http://gpuopenanalytics.com/</a:t>
            </a:r>
            <a:endParaRPr/>
          </a:p>
        </p:txBody>
      </p:sp>
      <p:sp>
        <p:nvSpPr>
          <p:cNvPr id="1620" name="Google Shape;1620;p168"/>
          <p:cNvSpPr/>
          <p:nvPr/>
        </p:nvSpPr>
        <p:spPr>
          <a:xfrm>
            <a:off x="8794519" y="4922500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@GPUOAI</a:t>
            </a:r>
            <a:endParaRPr/>
          </a:p>
        </p:txBody>
      </p:sp>
      <p:pic>
        <p:nvPicPr>
          <p:cNvPr id="1621" name="Google Shape;1621;p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7289" y="1910482"/>
            <a:ext cx="1794053" cy="17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1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8787" y="1971033"/>
            <a:ext cx="1683149" cy="16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68"/>
          <p:cNvSpPr txBox="1"/>
          <p:nvPr/>
        </p:nvSpPr>
        <p:spPr>
          <a:xfrm>
            <a:off x="2480413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RAPIDS</a:t>
            </a:r>
            <a:endParaRPr/>
          </a:p>
        </p:txBody>
      </p:sp>
      <p:sp>
        <p:nvSpPr>
          <p:cNvPr id="1624" name="Google Shape;1624;p168"/>
          <p:cNvSpPr/>
          <p:nvPr/>
        </p:nvSpPr>
        <p:spPr>
          <a:xfrm>
            <a:off x="3235762" y="4499371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https://rapids.ai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68"/>
          <p:cNvSpPr/>
          <p:nvPr/>
        </p:nvSpPr>
        <p:spPr>
          <a:xfrm>
            <a:off x="3354384" y="4922500"/>
            <a:ext cx="15119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@RAPIDSAI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168"/>
          <p:cNvSpPr txBox="1"/>
          <p:nvPr/>
        </p:nvSpPr>
        <p:spPr>
          <a:xfrm>
            <a:off x="4921562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627" name="Google Shape;1627;p168"/>
          <p:cNvSpPr/>
          <p:nvPr/>
        </p:nvSpPr>
        <p:spPr>
          <a:xfrm>
            <a:off x="5571807" y="449463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https://dask.org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68"/>
          <p:cNvSpPr/>
          <p:nvPr/>
        </p:nvSpPr>
        <p:spPr>
          <a:xfrm>
            <a:off x="5808427" y="4922500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@Dask_dev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9" name="Google Shape;1629;p1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74457" y="1910482"/>
            <a:ext cx="1754243" cy="181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69"/>
          <p:cNvSpPr txBox="1"/>
          <p:nvPr/>
        </p:nvSpPr>
        <p:spPr>
          <a:xfrm>
            <a:off x="481661" y="1109758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/>
          </a:p>
        </p:txBody>
      </p:sp>
      <p:sp>
        <p:nvSpPr>
          <p:cNvPr id="1636" name="Google Shape;1636;p169"/>
          <p:cNvSpPr txBox="1"/>
          <p:nvPr/>
        </p:nvSpPr>
        <p:spPr>
          <a:xfrm>
            <a:off x="481661" y="2250141"/>
            <a:ext cx="9526200" cy="2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 Patterson			@datametrician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joshuap@nvidia.com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37" name="Google Shape;1637;p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6510" y="2822162"/>
            <a:ext cx="905353" cy="73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sp>
        <p:nvSpPr>
          <p:cNvPr id="567" name="Google Shape;567;p92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68" name="Google Shape;568;p92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sz="12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92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70" name="Google Shape;570;p92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71" name="Google Shape;571;p92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72" name="Google Shape;572;p92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73" name="Google Shape;573;p92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92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75" name="Google Shape;575;p92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76" name="Google Shape;576;p92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7" name="Google Shape;577;p92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78" name="Google Shape;578;p92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9" name="Google Shape;579;p92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80" name="Google Shape;580;p92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w="9525" cap="flat" cmpd="sng">
            <a:solidFill>
              <a:srgbClr val="868686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81" name="Google Shape;581;p92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82" name="Google Shape;582;p92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83" name="Google Shape;583;p92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84" name="Google Shape;584;p92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85" name="Google Shape;585;p92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86" name="Google Shape;586;p92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87" name="Google Shape;587;p92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88" name="Google Shape;588;p92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89" name="Google Shape;589;p92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90" name="Google Shape;590;p92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sp>
        <p:nvSpPr>
          <p:cNvPr id="591" name="Google Shape;591;p92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  <p:pic>
        <p:nvPicPr>
          <p:cNvPr id="592" name="Google Shape;592;p9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385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209" y="20385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2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2018" y="2038545"/>
            <a:ext cx="3398381" cy="210778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Improving Over Time</a:t>
            </a:r>
            <a:endParaRPr/>
          </a:p>
        </p:txBody>
      </p:sp>
      <p:sp>
        <p:nvSpPr>
          <p:cNvPr id="596" name="Google Shape;596;p92"/>
          <p:cNvSpPr/>
          <p:nvPr/>
        </p:nvSpPr>
        <p:spPr>
          <a:xfrm>
            <a:off x="8250375" y="2978725"/>
            <a:ext cx="96900" cy="11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92"/>
          <p:cNvSpPr/>
          <p:nvPr/>
        </p:nvSpPr>
        <p:spPr>
          <a:xfrm>
            <a:off x="4627400" y="2978725"/>
            <a:ext cx="96900" cy="11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3990</Words>
  <Application>Microsoft Macintosh PowerPoint</Application>
  <PresentationFormat>Custom</PresentationFormat>
  <Paragraphs>1090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86</vt:i4>
      </vt:variant>
    </vt:vector>
  </HeadingPairs>
  <TitlesOfParts>
    <vt:vector size="100" baseType="lpstr">
      <vt:lpstr>Comfortaa</vt:lpstr>
      <vt:lpstr>Consolas</vt:lpstr>
      <vt:lpstr>News Cycle</vt:lpstr>
      <vt:lpstr>Trebuchet MS</vt:lpstr>
      <vt:lpstr>Century Gothic</vt:lpstr>
      <vt:lpstr>Lucida Sans</vt:lpstr>
      <vt:lpstr>Calibri</vt:lpstr>
      <vt:lpstr>Arial</vt:lpstr>
      <vt:lpstr>Noto Sans Symbols</vt:lpstr>
      <vt:lpstr>Title &amp; Bullet</vt:lpstr>
      <vt:lpstr>Title &amp; Bullet</vt:lpstr>
      <vt:lpstr>Title &amp; Bullet</vt:lpstr>
      <vt:lpstr>Title &amp; Bullet</vt:lpstr>
      <vt:lpstr>Title &amp; Bullet</vt:lpstr>
      <vt:lpstr>The Platform Inside and Out Release 0.11</vt:lpstr>
      <vt:lpstr>RAPIDS</vt:lpstr>
      <vt:lpstr>Data Processing Evolution</vt:lpstr>
      <vt:lpstr>Data Movement and Transformation</vt:lpstr>
      <vt:lpstr>Data Movement and Transformation</vt:lpstr>
      <vt:lpstr>Learning from Apache Arrow</vt:lpstr>
      <vt:lpstr>Data Processing Evolution</vt:lpstr>
      <vt:lpstr>Faster Speeds, Real-World Benefits</vt:lpstr>
      <vt:lpstr>Faster Speeds, Real-World Benefits</vt:lpstr>
      <vt:lpstr>Speed, UX, and Iteration</vt:lpstr>
      <vt:lpstr>RAPIDS Core</vt:lpstr>
      <vt:lpstr>Open Source Data Science Ecosystem</vt:lpstr>
      <vt:lpstr>RAPIDS</vt:lpstr>
      <vt:lpstr>Dask</vt:lpstr>
      <vt:lpstr>RAPIDS</vt:lpstr>
      <vt:lpstr>Why Dask?</vt:lpstr>
      <vt:lpstr>Why OpenUCX?</vt:lpstr>
      <vt:lpstr>Benchmarks: Distributed cuDF Random Merge </vt:lpstr>
      <vt:lpstr>Scale up with RAPIDS </vt:lpstr>
      <vt:lpstr>Scale out with RAPIDS + Dask with OpenUCX</vt:lpstr>
      <vt:lpstr>cuDF</vt:lpstr>
      <vt:lpstr>RAPIDS</vt:lpstr>
      <vt:lpstr>GPU-Accelerated ETL</vt:lpstr>
      <vt:lpstr>ETL Technology Stack</vt:lpstr>
      <vt:lpstr>ETL - the Backbone of Data Science</vt:lpstr>
      <vt:lpstr>ETL - the Backbone of Data Science</vt:lpstr>
      <vt:lpstr>Benchmarks: single-GPU Speedup vs. Pandas</vt:lpstr>
      <vt:lpstr>ETL - the Backbone of Data Science</vt:lpstr>
      <vt:lpstr>ETL - the Backbone of Data Science</vt:lpstr>
      <vt:lpstr>Extraction is the Cornerstone</vt:lpstr>
      <vt:lpstr>ETL is not just DataFrames!</vt:lpstr>
      <vt:lpstr>RAPIDS</vt:lpstr>
      <vt:lpstr>Interoperability for the Win</vt:lpstr>
      <vt:lpstr>Interoperability for the Win</vt:lpstr>
      <vt:lpstr>ETL – Arrays and DataFrames</vt:lpstr>
      <vt:lpstr>Benchmark: single-GPU CuPy vs NumPy</vt:lpstr>
      <vt:lpstr>SVD Benchmark</vt:lpstr>
      <vt:lpstr>Also…Achievement Unlocked: </vt:lpstr>
      <vt:lpstr>ETL – Arrays and DataFrames</vt:lpstr>
      <vt:lpstr>cuML</vt:lpstr>
      <vt:lpstr>Machine Learning</vt:lpstr>
      <vt:lpstr>Problem</vt:lpstr>
      <vt:lpstr>ML Technology Stack</vt:lpstr>
      <vt:lpstr>Algorithms</vt:lpstr>
      <vt:lpstr>RAPIDS matches common Python APIs</vt:lpstr>
      <vt:lpstr>RAPIDS matches common Python APIs</vt:lpstr>
      <vt:lpstr>Benchmarks: single-GPU cuML vs scikit-learn</vt:lpstr>
      <vt:lpstr>Forest Inference</vt:lpstr>
      <vt:lpstr>Road to 1.0 </vt:lpstr>
      <vt:lpstr>Road to 1.0 </vt:lpstr>
      <vt:lpstr>cuGraph</vt:lpstr>
      <vt:lpstr>Graph Analytics</vt:lpstr>
      <vt:lpstr>GOALS AND BENEFITS OF CUGRAPH</vt:lpstr>
      <vt:lpstr>Graph Technology Stack</vt:lpstr>
      <vt:lpstr>Algorithms</vt:lpstr>
      <vt:lpstr>Benchmarks: single-GPU cuGraph vs NetworkX</vt:lpstr>
      <vt:lpstr>Benchmarks: cyLouvain and SciPy PageRank</vt:lpstr>
      <vt:lpstr>Multi-GPU PageRank Performance </vt:lpstr>
      <vt:lpstr>Road to 1.0 </vt:lpstr>
      <vt:lpstr>Road to 1.0 </vt:lpstr>
      <vt:lpstr>cuSpatial</vt:lpstr>
      <vt:lpstr>cuSpatial Technology Stack</vt:lpstr>
      <vt:lpstr>cuSpatial</vt:lpstr>
      <vt:lpstr>cuSpatial</vt:lpstr>
      <vt:lpstr>cuSpatial</vt:lpstr>
      <vt:lpstr>Community</vt:lpstr>
      <vt:lpstr>Ecosystem Partners</vt:lpstr>
      <vt:lpstr>Building on top of RAPIDS</vt:lpstr>
      <vt:lpstr>BlazingSQL</vt:lpstr>
      <vt:lpstr>BlazingSQL</vt:lpstr>
      <vt:lpstr>RAPIDS + Nuclio</vt:lpstr>
      <vt:lpstr>Deploy RAPIDS Everywhere</vt:lpstr>
      <vt:lpstr>5 Steps to getting started with RAPIDS</vt:lpstr>
      <vt:lpstr>Easy Installation</vt:lpstr>
      <vt:lpstr>Explore: RAPIDS Github</vt:lpstr>
      <vt:lpstr>Explore: RAPIDS Docs</vt:lpstr>
      <vt:lpstr>Explore: RAPIDS Code and Blogs</vt:lpstr>
      <vt:lpstr>Explore: Notebooks Contrib</vt:lpstr>
      <vt:lpstr>Join the Conversation</vt:lpstr>
      <vt:lpstr>Contribute Back</vt:lpstr>
      <vt:lpstr>Getting Started</vt:lpstr>
      <vt:lpstr>RAPIDS Docs</vt:lpstr>
      <vt:lpstr>RAPIDS Docs</vt:lpstr>
      <vt:lpstr>RAPIDS</vt:lpstr>
      <vt:lpstr>Join the Movement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Platform Inside and Out Release 0.11</dc:title>
  <cp:lastModifiedBy>Allan Enemark</cp:lastModifiedBy>
  <cp:revision>2</cp:revision>
  <dcterms:modified xsi:type="dcterms:W3CDTF">2020-01-08T23:12:14Z</dcterms:modified>
</cp:coreProperties>
</file>